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slideMasters/slideMaster1.xml" ContentType="application/vnd.openxmlformats-officedocument.presentationml.slideMaster+xml"/>
  <Override PartName="/ppt/slideMasters/_rels/slideMaster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10.png" ContentType="image/png"/>
  <Override PartName="/ppt/media/image5.png" ContentType="image/png"/>
  <Override PartName="/ppt/media/image11.png" ContentType="image/png"/>
  <Override PartName="/ppt/media/image6.png" ContentType="image/png"/>
  <Override PartName="/ppt/media/image7.png" ContentType="image/png"/>
  <Override PartName="/ppt/media/image8.png" ContentType="image/png"/>
  <Override PartName="/ppt/media/image9.png" ContentType="image/pn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Lst>
  <p:sldSz cx="12192000" cy="6858000"/>
  <p:notesSz cx="6858000" cy="12192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fr-CI" sz="2000" spc="-1" strike="noStrike">
                <a:solidFill>
                  <a:srgbClr val="000000"/>
                </a:solidFill>
                <a:latin typeface="Arial"/>
              </a:rPr>
              <a:t>Click to edit the notes format</a:t>
            </a:r>
            <a:endParaRPr b="0" lang="fr-CI" sz="2000" spc="-1" strike="noStrike">
              <a:solidFill>
                <a:srgbClr val="000000"/>
              </a:solidFill>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CI" sz="1400" spc="-1" strike="noStrike">
                <a:solidFill>
                  <a:srgbClr val="000000"/>
                </a:solidFill>
                <a:latin typeface="Times New Roman"/>
              </a:rPr>
              <a:t>&lt;header&gt;</a:t>
            </a:r>
            <a:endParaRPr b="0" lang="fr-CI" sz="1400" spc="-1" strike="noStrike">
              <a:solidFill>
                <a:srgbClr val="000000"/>
              </a:solidFill>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fr-CI" sz="1400" spc="-1" strike="noStrike">
                <a:solidFill>
                  <a:srgbClr val="000000"/>
                </a:solidFill>
                <a:latin typeface="Times New Roman"/>
              </a:defRPr>
            </a:lvl1pPr>
          </a:lstStyle>
          <a:p>
            <a:pPr indent="0" algn="r">
              <a:buNone/>
            </a:pPr>
            <a:r>
              <a:rPr b="0" lang="fr-CI" sz="1400" spc="-1" strike="noStrike">
                <a:solidFill>
                  <a:srgbClr val="000000"/>
                </a:solidFill>
                <a:latin typeface="Times New Roman"/>
              </a:rPr>
              <a:t>&lt;date/time&gt;</a:t>
            </a:r>
            <a:endParaRPr b="0" lang="fr-CI" sz="1400" spc="-1" strike="noStrike">
              <a:solidFill>
                <a:srgbClr val="000000"/>
              </a:solidFill>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fr-CI" sz="1400" spc="-1" strike="noStrike">
                <a:solidFill>
                  <a:srgbClr val="000000"/>
                </a:solidFill>
                <a:latin typeface="Times New Roman"/>
              </a:defRPr>
            </a:lvl1pPr>
          </a:lstStyle>
          <a:p>
            <a:pPr indent="0">
              <a:buNone/>
            </a:pPr>
            <a:r>
              <a:rPr b="0" lang="fr-CI" sz="1400" spc="-1" strike="noStrike">
                <a:solidFill>
                  <a:srgbClr val="000000"/>
                </a:solidFill>
                <a:latin typeface="Times New Roman"/>
              </a:rPr>
              <a:t>&lt;footer&gt;</a:t>
            </a:r>
            <a:endParaRPr b="0" lang="fr-CI" sz="1400" spc="-1" strike="noStrike">
              <a:solidFill>
                <a:srgbClr val="000000"/>
              </a:solidFill>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fr-CI" sz="1400" spc="-1" strike="noStrike">
                <a:solidFill>
                  <a:srgbClr val="000000"/>
                </a:solidFill>
                <a:latin typeface="Times New Roman"/>
              </a:defRPr>
            </a:lvl1pPr>
          </a:lstStyle>
          <a:p>
            <a:pPr indent="0" algn="r">
              <a:buNone/>
            </a:pPr>
            <a:fld id="{FAEA160D-A508-4CE7-8C4D-FF47F8514D60}" type="slidenum">
              <a:rPr b="0" lang="fr-CI" sz="1400" spc="-1" strike="noStrike">
                <a:solidFill>
                  <a:srgbClr val="000000"/>
                </a:solidFill>
                <a:latin typeface="Times New Roman"/>
              </a:rPr>
              <a:t>&lt;number&gt;</a:t>
            </a:fld>
            <a:endParaRPr b="0" lang="fr-CI"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sldImg"/>
          </p:nvPr>
        </p:nvSpPr>
        <p:spPr>
          <a:xfrm>
            <a:off x="685800" y="1143000"/>
            <a:ext cx="5486040" cy="3085920"/>
          </a:xfrm>
          <a:prstGeom prst="rect">
            <a:avLst/>
          </a:prstGeom>
          <a:ln w="0">
            <a:noFill/>
          </a:ln>
        </p:spPr>
      </p:sp>
      <p:sp>
        <p:nvSpPr>
          <p:cNvPr id="9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CI" sz="1800" spc="-1" strike="noStrike">
              <a:solidFill>
                <a:srgbClr val="000000"/>
              </a:solidFill>
              <a:latin typeface="Arial"/>
            </a:endParaRPr>
          </a:p>
        </p:txBody>
      </p:sp>
      <p:sp>
        <p:nvSpPr>
          <p:cNvPr id="99"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3CFC1CCE-1CDD-45FC-8614-B020EBAC0858}" type="slidenum">
              <a:rPr b="0" lang="en-US" sz="1200" spc="-1" strike="noStrike">
                <a:solidFill>
                  <a:srgbClr val="000000"/>
                </a:solidFill>
                <a:latin typeface="+mn-lt"/>
                <a:ea typeface="+mn-ea"/>
              </a:rPr>
              <a:t>&lt;number&gt;</a:t>
            </a:fld>
            <a:endParaRPr b="0" lang="fr-CI"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sldImg"/>
          </p:nvPr>
        </p:nvSpPr>
        <p:spPr>
          <a:xfrm>
            <a:off x="685800" y="1143000"/>
            <a:ext cx="5486040" cy="3085920"/>
          </a:xfrm>
          <a:prstGeom prst="rect">
            <a:avLst/>
          </a:prstGeom>
          <a:ln w="0">
            <a:noFill/>
          </a:ln>
        </p:spPr>
      </p:sp>
      <p:sp>
        <p:nvSpPr>
          <p:cNvPr id="12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CI" sz="1800" spc="-1" strike="noStrike">
              <a:solidFill>
                <a:srgbClr val="000000"/>
              </a:solidFill>
              <a:latin typeface="Arial"/>
            </a:endParaRPr>
          </a:p>
        </p:txBody>
      </p:sp>
      <p:sp>
        <p:nvSpPr>
          <p:cNvPr id="12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758E1A77-546E-4AD0-8FB5-62CF47CEA96D}" type="slidenum">
              <a:rPr b="0" lang="en-US" sz="1200" spc="-1" strike="noStrike">
                <a:solidFill>
                  <a:srgbClr val="000000"/>
                </a:solidFill>
                <a:latin typeface="+mn-lt"/>
                <a:ea typeface="+mn-ea"/>
              </a:rPr>
              <a:t>&lt;number&gt;</a:t>
            </a:fld>
            <a:endParaRPr b="0" lang="fr-CI"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sldImg"/>
          </p:nvPr>
        </p:nvSpPr>
        <p:spPr>
          <a:xfrm>
            <a:off x="685800" y="1143000"/>
            <a:ext cx="5486040" cy="3085920"/>
          </a:xfrm>
          <a:prstGeom prst="rect">
            <a:avLst/>
          </a:prstGeom>
          <a:ln w="0">
            <a:noFill/>
          </a:ln>
        </p:spPr>
      </p:sp>
      <p:sp>
        <p:nvSpPr>
          <p:cNvPr id="10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CI" sz="1800" spc="-1" strike="noStrike">
              <a:solidFill>
                <a:srgbClr val="000000"/>
              </a:solidFill>
              <a:latin typeface="Arial"/>
            </a:endParaRPr>
          </a:p>
        </p:txBody>
      </p:sp>
      <p:sp>
        <p:nvSpPr>
          <p:cNvPr id="102"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276E719-9FF6-4972-B56A-ECEE928440F9}" type="slidenum">
              <a:rPr b="0" lang="en-US" sz="1200" spc="-1" strike="noStrike">
                <a:solidFill>
                  <a:srgbClr val="000000"/>
                </a:solidFill>
                <a:latin typeface="+mn-lt"/>
                <a:ea typeface="+mn-ea"/>
              </a:rPr>
              <a:t>&lt;number&gt;</a:t>
            </a:fld>
            <a:endParaRPr b="0" lang="fr-CI"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sldImg"/>
          </p:nvPr>
        </p:nvSpPr>
        <p:spPr>
          <a:xfrm>
            <a:off x="685800" y="1143000"/>
            <a:ext cx="5486040" cy="3085920"/>
          </a:xfrm>
          <a:prstGeom prst="rect">
            <a:avLst/>
          </a:prstGeom>
          <a:ln w="0">
            <a:noFill/>
          </a:ln>
        </p:spPr>
      </p:sp>
      <p:sp>
        <p:nvSpPr>
          <p:cNvPr id="10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CI" sz="1800" spc="-1" strike="noStrike">
              <a:solidFill>
                <a:srgbClr val="000000"/>
              </a:solidFill>
              <a:latin typeface="Arial"/>
            </a:endParaRPr>
          </a:p>
        </p:txBody>
      </p:sp>
      <p:sp>
        <p:nvSpPr>
          <p:cNvPr id="105"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07E71D51-1824-4948-954A-8805E7933D54}" type="slidenum">
              <a:rPr b="0" lang="en-US" sz="1200" spc="-1" strike="noStrike">
                <a:solidFill>
                  <a:srgbClr val="000000"/>
                </a:solidFill>
                <a:latin typeface="+mn-lt"/>
                <a:ea typeface="+mn-ea"/>
              </a:rPr>
              <a:t>&lt;number&gt;</a:t>
            </a:fld>
            <a:endParaRPr b="0" lang="fr-CI"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sldImg"/>
          </p:nvPr>
        </p:nvSpPr>
        <p:spPr>
          <a:xfrm>
            <a:off x="685800" y="1143000"/>
            <a:ext cx="5486040" cy="3085920"/>
          </a:xfrm>
          <a:prstGeom prst="rect">
            <a:avLst/>
          </a:prstGeom>
          <a:ln w="0">
            <a:noFill/>
          </a:ln>
        </p:spPr>
      </p:sp>
      <p:sp>
        <p:nvSpPr>
          <p:cNvPr id="10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CI" sz="1800" spc="-1" strike="noStrike">
              <a:solidFill>
                <a:srgbClr val="000000"/>
              </a:solidFill>
              <a:latin typeface="Arial"/>
            </a:endParaRPr>
          </a:p>
        </p:txBody>
      </p:sp>
      <p:sp>
        <p:nvSpPr>
          <p:cNvPr id="108"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62B0C11D-73B2-4B55-8CAF-D765714764EE}" type="slidenum">
              <a:rPr b="0" lang="en-US" sz="1200" spc="-1" strike="noStrike">
                <a:solidFill>
                  <a:srgbClr val="000000"/>
                </a:solidFill>
                <a:latin typeface="+mn-lt"/>
                <a:ea typeface="+mn-ea"/>
              </a:rPr>
              <a:t>&lt;number&gt;</a:t>
            </a:fld>
            <a:endParaRPr b="0" lang="fr-CI"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sldImg"/>
          </p:nvPr>
        </p:nvSpPr>
        <p:spPr>
          <a:xfrm>
            <a:off x="685800" y="1143000"/>
            <a:ext cx="5486040" cy="3085920"/>
          </a:xfrm>
          <a:prstGeom prst="rect">
            <a:avLst/>
          </a:prstGeom>
          <a:ln w="0">
            <a:noFill/>
          </a:ln>
        </p:spPr>
      </p:sp>
      <p:sp>
        <p:nvSpPr>
          <p:cNvPr id="11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CI" sz="1800" spc="-1" strike="noStrike">
              <a:solidFill>
                <a:srgbClr val="000000"/>
              </a:solidFill>
              <a:latin typeface="Arial"/>
            </a:endParaRPr>
          </a:p>
        </p:txBody>
      </p:sp>
      <p:sp>
        <p:nvSpPr>
          <p:cNvPr id="111"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A0FB243B-BA4A-4A40-B562-871667CC59DB}" type="slidenum">
              <a:rPr b="0" lang="en-US" sz="1200" spc="-1" strike="noStrike">
                <a:solidFill>
                  <a:srgbClr val="000000"/>
                </a:solidFill>
                <a:latin typeface="+mn-lt"/>
                <a:ea typeface="+mn-ea"/>
              </a:rPr>
              <a:t>&lt;number&gt;</a:t>
            </a:fld>
            <a:endParaRPr b="0" lang="fr-CI"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sldImg"/>
          </p:nvPr>
        </p:nvSpPr>
        <p:spPr>
          <a:xfrm>
            <a:off x="685800" y="1143000"/>
            <a:ext cx="5486040" cy="3085920"/>
          </a:xfrm>
          <a:prstGeom prst="rect">
            <a:avLst/>
          </a:prstGeom>
          <a:ln w="0">
            <a:noFill/>
          </a:ln>
        </p:spPr>
      </p:sp>
      <p:sp>
        <p:nvSpPr>
          <p:cNvPr id="11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CI" sz="1800" spc="-1" strike="noStrike">
              <a:solidFill>
                <a:srgbClr val="000000"/>
              </a:solidFill>
              <a:latin typeface="Arial"/>
            </a:endParaRPr>
          </a:p>
        </p:txBody>
      </p:sp>
      <p:sp>
        <p:nvSpPr>
          <p:cNvPr id="114"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7CF49C6C-F0A7-4A25-8C12-7D7715AA70FA}" type="slidenum">
              <a:rPr b="0" lang="en-US" sz="1200" spc="-1" strike="noStrike">
                <a:solidFill>
                  <a:srgbClr val="000000"/>
                </a:solidFill>
                <a:latin typeface="+mn-lt"/>
                <a:ea typeface="+mn-ea"/>
              </a:rPr>
              <a:t>&lt;number&gt;</a:t>
            </a:fld>
            <a:endParaRPr b="0" lang="fr-CI"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sldImg"/>
          </p:nvPr>
        </p:nvSpPr>
        <p:spPr>
          <a:xfrm>
            <a:off x="685800" y="1143000"/>
            <a:ext cx="5486040" cy="3085920"/>
          </a:xfrm>
          <a:prstGeom prst="rect">
            <a:avLst/>
          </a:prstGeom>
          <a:ln w="0">
            <a:noFill/>
          </a:ln>
        </p:spPr>
      </p:sp>
      <p:sp>
        <p:nvSpPr>
          <p:cNvPr id="11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CI" sz="1800" spc="-1" strike="noStrike">
              <a:solidFill>
                <a:srgbClr val="000000"/>
              </a:solidFill>
              <a:latin typeface="Arial"/>
            </a:endParaRPr>
          </a:p>
        </p:txBody>
      </p:sp>
      <p:sp>
        <p:nvSpPr>
          <p:cNvPr id="117"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A4E83ADF-6701-4CDB-AFF9-1A188BA44809}" type="slidenum">
              <a:rPr b="0" lang="en-US" sz="1200" spc="-1" strike="noStrike">
                <a:solidFill>
                  <a:srgbClr val="000000"/>
                </a:solidFill>
                <a:latin typeface="+mn-lt"/>
                <a:ea typeface="+mn-ea"/>
              </a:rPr>
              <a:t>&lt;number&gt;</a:t>
            </a:fld>
            <a:endParaRPr b="0" lang="fr-CI"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sldImg"/>
          </p:nvPr>
        </p:nvSpPr>
        <p:spPr>
          <a:xfrm>
            <a:off x="685800" y="1143000"/>
            <a:ext cx="5486040" cy="3085920"/>
          </a:xfrm>
          <a:prstGeom prst="rect">
            <a:avLst/>
          </a:prstGeom>
          <a:ln w="0">
            <a:noFill/>
          </a:ln>
        </p:spPr>
      </p:sp>
      <p:sp>
        <p:nvSpPr>
          <p:cNvPr id="11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CI" sz="1800" spc="-1" strike="noStrike">
              <a:solidFill>
                <a:srgbClr val="000000"/>
              </a:solidFill>
              <a:latin typeface="Arial"/>
            </a:endParaRPr>
          </a:p>
        </p:txBody>
      </p:sp>
      <p:sp>
        <p:nvSpPr>
          <p:cNvPr id="120"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32628882-C766-4FF1-BD9C-6F8A3D136924}" type="slidenum">
              <a:rPr b="0" lang="en-US" sz="1200" spc="-1" strike="noStrike">
                <a:solidFill>
                  <a:srgbClr val="000000"/>
                </a:solidFill>
                <a:latin typeface="+mn-lt"/>
                <a:ea typeface="+mn-ea"/>
              </a:rPr>
              <a:t>&lt;number&gt;</a:t>
            </a:fld>
            <a:endParaRPr b="0" lang="fr-CI"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sldImg"/>
          </p:nvPr>
        </p:nvSpPr>
        <p:spPr>
          <a:xfrm>
            <a:off x="685800" y="1143000"/>
            <a:ext cx="5486040" cy="3085920"/>
          </a:xfrm>
          <a:prstGeom prst="rect">
            <a:avLst/>
          </a:prstGeom>
          <a:ln w="0">
            <a:noFill/>
          </a:ln>
        </p:spPr>
      </p:sp>
      <p:sp>
        <p:nvSpPr>
          <p:cNvPr id="12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CI" sz="1800" spc="-1" strike="noStrike">
              <a:solidFill>
                <a:srgbClr val="000000"/>
              </a:solidFill>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F829821C-4B0A-47E3-A3F6-06EFEFF8465B}" type="slidenum">
              <a:rPr b="0" lang="en-US" sz="1200" spc="-1" strike="noStrike">
                <a:solidFill>
                  <a:srgbClr val="000000"/>
                </a:solidFill>
                <a:latin typeface="+mn-lt"/>
                <a:ea typeface="+mn-ea"/>
              </a:rPr>
              <a:t>&lt;number&gt;</a:t>
            </a:fld>
            <a:endParaRPr b="0" lang="fr-CI"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CI"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CI"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slideLayout" Target="../slideLayouts/slideLayout1.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Object 1"/>
          <p:cNvSpPr/>
          <p:nvPr/>
        </p:nvSpPr>
        <p:spPr>
          <a:xfrm>
            <a:off x="380880" y="5226120"/>
            <a:ext cx="11798280" cy="779760"/>
          </a:xfrm>
          <a:prstGeom prst="rect">
            <a:avLst/>
          </a:prstGeom>
          <a:noFill/>
          <a:ln w="0">
            <a:noFill/>
          </a:ln>
        </p:spPr>
        <p:style>
          <a:lnRef idx="0"/>
          <a:fillRef idx="0"/>
          <a:effectRef idx="0"/>
          <a:fontRef idx="minor"/>
        </p:style>
        <p:txBody>
          <a:bodyPr lIns="0" rIns="0" tIns="0" bIns="0" anchor="t">
            <a:noAutofit/>
          </a:bodyPr>
          <a:p>
            <a:pPr>
              <a:lnSpc>
                <a:spcPts val="6146"/>
              </a:lnSpc>
            </a:pPr>
            <a:r>
              <a:rPr b="0" lang="en-US" sz="4880" spc="-1" strike="noStrike">
                <a:solidFill>
                  <a:srgbClr val="2a2921"/>
                </a:solidFill>
                <a:latin typeface="Montserrat"/>
                <a:ea typeface="Montserrat"/>
              </a:rPr>
              <a:t>NexTalk: The AI Chatbot Revolution</a:t>
            </a:r>
            <a:endParaRPr b="0" lang="fr-CI" sz="4880" spc="-1" strike="noStrike">
              <a:solidFill>
                <a:srgbClr val="000000"/>
              </a:solidFill>
              <a:latin typeface="Arial"/>
            </a:endParaRPr>
          </a:p>
        </p:txBody>
      </p:sp>
      <p:sp>
        <p:nvSpPr>
          <p:cNvPr id="45" name="Object 2"/>
          <p:cNvSpPr/>
          <p:nvPr/>
        </p:nvSpPr>
        <p:spPr>
          <a:xfrm>
            <a:off x="380880" y="6021000"/>
            <a:ext cx="11798280" cy="244440"/>
          </a:xfrm>
          <a:prstGeom prst="rect">
            <a:avLst/>
          </a:prstGeom>
          <a:noFill/>
          <a:ln w="0">
            <a:noFill/>
          </a:ln>
        </p:spPr>
        <p:style>
          <a:lnRef idx="0"/>
          <a:fillRef idx="0"/>
          <a:effectRef idx="0"/>
          <a:fontRef idx="minor"/>
        </p:style>
        <p:txBody>
          <a:bodyPr lIns="0" rIns="0" tIns="0" bIns="0" anchor="t">
            <a:noAutofit/>
          </a:bodyPr>
          <a:p>
            <a:pPr>
              <a:lnSpc>
                <a:spcPts val="1928"/>
              </a:lnSpc>
              <a:spcBef>
                <a:spcPts val="116"/>
              </a:spcBef>
            </a:pPr>
            <a:r>
              <a:rPr b="0" lang="en-US" sz="1530" spc="-1" strike="noStrike">
                <a:solidFill>
                  <a:srgbClr val="2a2921"/>
                </a:solidFill>
                <a:latin typeface="Montserrat"/>
                <a:ea typeface="Montserrat"/>
              </a:rPr>
              <a:t>Exploring the revolutionary impact of AI-powered conversational interfaces on industries.</a:t>
            </a:r>
            <a:endParaRPr b="0" lang="fr-CI" sz="1530" spc="-1" strike="noStrike">
              <a:solidFill>
                <a:srgbClr val="000000"/>
              </a:solidFill>
              <a:latin typeface="Arial"/>
            </a:endParaRPr>
          </a:p>
        </p:txBody>
      </p:sp>
      <p:pic>
        <p:nvPicPr>
          <p:cNvPr id="46" name="Object 3" descr="preencoded.png"/>
          <p:cNvPicPr/>
          <p:nvPr/>
        </p:nvPicPr>
        <p:blipFill>
          <a:blip r:embed="rId1"/>
          <a:srcRect l="0" t="20660" r="0" b="20660"/>
          <a:stretch/>
        </p:blipFill>
        <p:spPr>
          <a:xfrm>
            <a:off x="0" y="0"/>
            <a:ext cx="12188520" cy="47610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Object 1"/>
          <p:cNvSpPr/>
          <p:nvPr/>
        </p:nvSpPr>
        <p:spPr>
          <a:xfrm>
            <a:off x="0" y="362880"/>
            <a:ext cx="12188520" cy="509400"/>
          </a:xfrm>
          <a:prstGeom prst="rect">
            <a:avLst/>
          </a:prstGeom>
          <a:noFill/>
          <a:ln w="0">
            <a:noFill/>
          </a:ln>
        </p:spPr>
        <p:style>
          <a:lnRef idx="0"/>
          <a:fillRef idx="0"/>
          <a:effectRef idx="0"/>
          <a:fontRef idx="minor"/>
        </p:style>
        <p:txBody>
          <a:bodyPr lIns="0" rIns="0" tIns="0" bIns="0" anchor="t">
            <a:noAutofit/>
          </a:bodyPr>
          <a:p>
            <a:pPr algn="ctr">
              <a:lnSpc>
                <a:spcPts val="4017"/>
              </a:lnSpc>
            </a:pPr>
            <a:r>
              <a:rPr b="0" lang="en-US" sz="3190" spc="-1" strike="noStrike">
                <a:solidFill>
                  <a:srgbClr val="2a2921"/>
                </a:solidFill>
                <a:latin typeface="Montserrat"/>
                <a:ea typeface="Montserrat"/>
              </a:rPr>
              <a:t>THANK YOU</a:t>
            </a:r>
            <a:endParaRPr b="0" lang="fr-CI" sz="3190" spc="-1" strike="noStrike">
              <a:solidFill>
                <a:srgbClr val="000000"/>
              </a:solidFill>
              <a:latin typeface="Arial"/>
            </a:endParaRPr>
          </a:p>
        </p:txBody>
      </p:sp>
      <p:sp>
        <p:nvSpPr>
          <p:cNvPr id="95" name="Object 2"/>
          <p:cNvSpPr/>
          <p:nvPr/>
        </p:nvSpPr>
        <p:spPr>
          <a:xfrm>
            <a:off x="476280" y="1523520"/>
            <a:ext cx="11236320" cy="4532400"/>
          </a:xfrm>
          <a:prstGeom prst="rect">
            <a:avLst/>
          </a:prstGeom>
          <a:solidFill>
            <a:srgbClr val="62a8bb"/>
          </a:solidFill>
          <a:ln w="0">
            <a:noFill/>
          </a:ln>
        </p:spPr>
        <p:style>
          <a:lnRef idx="0"/>
          <a:fillRef idx="0"/>
          <a:effectRef idx="0"/>
          <a:fontRef idx="minor"/>
        </p:style>
        <p:txBody>
          <a:bodyPr lIns="90000" rIns="90000" tIns="45000" bIns="45000" anchor="t">
            <a:noAutofit/>
          </a:bodyPr>
          <a:p>
            <a:endParaRPr b="0" lang="fr-CI" sz="1800" spc="-1" strike="noStrike">
              <a:solidFill>
                <a:srgbClr val="000000"/>
              </a:solidFill>
              <a:latin typeface="Arial"/>
            </a:endParaRPr>
          </a:p>
        </p:txBody>
      </p:sp>
      <p:pic>
        <p:nvPicPr>
          <p:cNvPr id="96" name="Object 3" descr="preencoded.png"/>
          <p:cNvPicPr/>
          <p:nvPr/>
        </p:nvPicPr>
        <p:blipFill>
          <a:blip r:embed="rId1"/>
          <a:srcRect l="0" t="19794" r="0" b="19794"/>
          <a:stretch/>
        </p:blipFill>
        <p:spPr>
          <a:xfrm>
            <a:off x="476280" y="1523520"/>
            <a:ext cx="11236320" cy="45324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5f5"/>
        </a:solidFill>
      </p:bgPr>
    </p:bg>
    <p:spTree>
      <p:nvGrpSpPr>
        <p:cNvPr id="1" name=""/>
        <p:cNvGrpSpPr/>
        <p:nvPr/>
      </p:nvGrpSpPr>
      <p:grpSpPr>
        <a:xfrm>
          <a:off x="0" y="0"/>
          <a:ext cx="0" cy="0"/>
          <a:chOff x="0" y="0"/>
          <a:chExt cx="0" cy="0"/>
        </a:xfrm>
      </p:grpSpPr>
      <p:sp>
        <p:nvSpPr>
          <p:cNvPr id="47" name="Object 1"/>
          <p:cNvSpPr/>
          <p:nvPr/>
        </p:nvSpPr>
        <p:spPr>
          <a:xfrm>
            <a:off x="6094440" y="0"/>
            <a:ext cx="6103800" cy="686556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fr-CI" sz="1800" spc="-1" strike="noStrike">
              <a:solidFill>
                <a:srgbClr val="000000"/>
              </a:solidFill>
              <a:latin typeface="Arial"/>
            </a:endParaRPr>
          </a:p>
        </p:txBody>
      </p:sp>
      <p:pic>
        <p:nvPicPr>
          <p:cNvPr id="48" name="Object 2" descr="preencoded.png"/>
          <p:cNvPicPr/>
          <p:nvPr/>
        </p:nvPicPr>
        <p:blipFill>
          <a:blip r:embed="rId1"/>
          <a:srcRect l="-5557" t="-223094" r="-5557" b="-223094"/>
          <a:stretch/>
        </p:blipFill>
        <p:spPr>
          <a:xfrm>
            <a:off x="6094440" y="0"/>
            <a:ext cx="6103800" cy="6865560"/>
          </a:xfrm>
          <a:prstGeom prst="rect">
            <a:avLst/>
          </a:prstGeom>
          <a:ln w="0">
            <a:noFill/>
          </a:ln>
        </p:spPr>
      </p:pic>
      <p:sp>
        <p:nvSpPr>
          <p:cNvPr id="49" name="Object 3"/>
          <p:cNvSpPr/>
          <p:nvPr/>
        </p:nvSpPr>
        <p:spPr>
          <a:xfrm>
            <a:off x="485640" y="1429200"/>
            <a:ext cx="5635080" cy="509400"/>
          </a:xfrm>
          <a:prstGeom prst="rect">
            <a:avLst/>
          </a:prstGeom>
          <a:noFill/>
          <a:ln w="0">
            <a:noFill/>
          </a:ln>
        </p:spPr>
        <p:style>
          <a:lnRef idx="0"/>
          <a:fillRef idx="0"/>
          <a:effectRef idx="0"/>
          <a:fontRef idx="minor"/>
        </p:style>
        <p:txBody>
          <a:bodyPr lIns="0" rIns="0" tIns="0" bIns="0" anchor="t">
            <a:noAutofit/>
          </a:bodyPr>
          <a:p>
            <a:pPr>
              <a:lnSpc>
                <a:spcPts val="4017"/>
              </a:lnSpc>
            </a:pPr>
            <a:r>
              <a:rPr b="0" lang="en-US" sz="3190" spc="-1" strike="noStrike">
                <a:solidFill>
                  <a:srgbClr val="2a2921"/>
                </a:solidFill>
                <a:latin typeface="Montserrat"/>
                <a:ea typeface="Montserrat"/>
              </a:rPr>
              <a:t>INTRODUCTION</a:t>
            </a:r>
            <a:endParaRPr b="0" lang="fr-CI" sz="3190" spc="-1" strike="noStrike">
              <a:solidFill>
                <a:srgbClr val="000000"/>
              </a:solidFill>
              <a:latin typeface="Arial"/>
            </a:endParaRPr>
          </a:p>
        </p:txBody>
      </p:sp>
      <p:sp>
        <p:nvSpPr>
          <p:cNvPr id="50" name="Object 4"/>
          <p:cNvSpPr/>
          <p:nvPr/>
        </p:nvSpPr>
        <p:spPr>
          <a:xfrm>
            <a:off x="485640" y="2047680"/>
            <a:ext cx="5635080" cy="3326760"/>
          </a:xfrm>
          <a:prstGeom prst="rect">
            <a:avLst/>
          </a:prstGeom>
          <a:noFill/>
          <a:ln w="0">
            <a:noFill/>
          </a:ln>
        </p:spPr>
        <p:style>
          <a:lnRef idx="0"/>
          <a:fillRef idx="0"/>
          <a:effectRef idx="0"/>
          <a:fontRef idx="minor"/>
        </p:style>
        <p:txBody>
          <a:bodyPr lIns="0" rIns="0" tIns="0" bIns="0" anchor="t">
            <a:noAutofit/>
          </a:bodyPr>
          <a:p>
            <a:pPr algn="just">
              <a:lnSpc>
                <a:spcPts val="2015"/>
              </a:lnSpc>
              <a:spcBef>
                <a:spcPts val="836"/>
              </a:spcBef>
            </a:pPr>
            <a:r>
              <a:rPr b="0" lang="en-US" sz="1440" spc="-1" strike="noStrike">
                <a:solidFill>
                  <a:srgbClr val="000000"/>
                </a:solidFill>
                <a:latin typeface="Montserrat"/>
                <a:ea typeface="Montserrat"/>
              </a:rPr>
              <a:t>In today's digital era, businesses are constantly seeking innovative ways to enhance customer engagement and streamline communication processes. One such solution gaining traction is the implementation of chatbots – AI-powered virtual assistants capable of conversing with users in natural language. At the forefront of this technological advancement is NexTalk, our cutting-edge chatbot designed to revolutionize customer interactions and support services. With its advanced natural language processing capabilities and intuitive conversational interface, NexTalk aims to redefine the way customers interact with our brand and access information.</a:t>
            </a:r>
            <a:endParaRPr b="0" lang="fr-CI" sz="14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1" name="Object 1"/>
          <p:cNvSpPr/>
          <p:nvPr/>
        </p:nvSpPr>
        <p:spPr>
          <a:xfrm>
            <a:off x="0" y="362880"/>
            <a:ext cx="12188520" cy="509400"/>
          </a:xfrm>
          <a:prstGeom prst="rect">
            <a:avLst/>
          </a:prstGeom>
          <a:noFill/>
          <a:ln w="0">
            <a:noFill/>
          </a:ln>
        </p:spPr>
        <p:style>
          <a:lnRef idx="0"/>
          <a:fillRef idx="0"/>
          <a:effectRef idx="0"/>
          <a:fontRef idx="minor"/>
        </p:style>
        <p:txBody>
          <a:bodyPr lIns="0" rIns="0" tIns="0" bIns="0" anchor="t">
            <a:noAutofit/>
          </a:bodyPr>
          <a:p>
            <a:pPr algn="ctr">
              <a:lnSpc>
                <a:spcPts val="4017"/>
              </a:lnSpc>
            </a:pPr>
            <a:r>
              <a:rPr b="0" lang="en-US" sz="3190" spc="-1" strike="noStrike">
                <a:solidFill>
                  <a:srgbClr val="ffffff"/>
                </a:solidFill>
                <a:latin typeface="Montserrat"/>
                <a:ea typeface="Montserrat"/>
              </a:rPr>
              <a:t>I. PROJECT SCOPE</a:t>
            </a:r>
            <a:endParaRPr b="0" lang="fr-CI" sz="3190" spc="-1" strike="noStrike">
              <a:solidFill>
                <a:srgbClr val="ffffff"/>
              </a:solidFill>
              <a:latin typeface="Arial"/>
            </a:endParaRPr>
          </a:p>
        </p:txBody>
      </p:sp>
      <p:sp>
        <p:nvSpPr>
          <p:cNvPr id="52" name="Object 2"/>
          <p:cNvSpPr/>
          <p:nvPr/>
        </p:nvSpPr>
        <p:spPr>
          <a:xfrm>
            <a:off x="0" y="978480"/>
            <a:ext cx="12188520" cy="799560"/>
          </a:xfrm>
          <a:prstGeom prst="rect">
            <a:avLst/>
          </a:prstGeom>
          <a:noFill/>
          <a:ln w="0">
            <a:noFill/>
          </a:ln>
        </p:spPr>
        <p:style>
          <a:lnRef idx="0"/>
          <a:fillRef idx="0"/>
          <a:effectRef idx="0"/>
          <a:fontRef idx="minor"/>
        </p:style>
        <p:txBody>
          <a:bodyPr lIns="0" rIns="0" tIns="0" bIns="0" anchor="t">
            <a:noAutofit/>
          </a:bodyPr>
          <a:p>
            <a:pPr algn="ctr">
              <a:lnSpc>
                <a:spcPts val="2100"/>
              </a:lnSpc>
              <a:spcBef>
                <a:spcPts val="816"/>
              </a:spcBef>
            </a:pPr>
            <a:r>
              <a:rPr b="0" lang="en-US" sz="1500" spc="-1" strike="noStrike">
                <a:solidFill>
                  <a:srgbClr val="ffffff">
                    <a:alpha val="90000"/>
                  </a:srgbClr>
                </a:solidFill>
                <a:latin typeface="Montserrat"/>
                <a:ea typeface="Montserrat"/>
              </a:rPr>
              <a:t>The scope of the NexTalk project outlines its goals, functionalities, and limitations. It essentially establishes a roadmap for development, ensuring NexTalk stays focused and delivers on its intended purpose. Here are some key aspects to consider when defining NexTalk's scope:</a:t>
            </a:r>
            <a:endParaRPr b="0" lang="fr-CI" sz="1500" spc="-1" strike="noStrike">
              <a:solidFill>
                <a:srgbClr val="ffffff"/>
              </a:solidFill>
              <a:latin typeface="Arial"/>
            </a:endParaRPr>
          </a:p>
        </p:txBody>
      </p:sp>
      <p:pic>
        <p:nvPicPr>
          <p:cNvPr id="53" name="Object 3" descr="preencoded.png"/>
          <p:cNvPicPr/>
          <p:nvPr/>
        </p:nvPicPr>
        <p:blipFill>
          <a:blip r:embed="rId1"/>
          <a:stretch/>
        </p:blipFill>
        <p:spPr>
          <a:xfrm>
            <a:off x="1389600" y="2631240"/>
            <a:ext cx="618480" cy="885240"/>
          </a:xfrm>
          <a:prstGeom prst="rect">
            <a:avLst/>
          </a:prstGeom>
          <a:ln w="0">
            <a:noFill/>
          </a:ln>
        </p:spPr>
      </p:pic>
      <p:sp>
        <p:nvSpPr>
          <p:cNvPr id="54" name="Object 4"/>
          <p:cNvSpPr/>
          <p:nvPr/>
        </p:nvSpPr>
        <p:spPr>
          <a:xfrm>
            <a:off x="366480" y="3872160"/>
            <a:ext cx="2670840" cy="230040"/>
          </a:xfrm>
          <a:prstGeom prst="rect">
            <a:avLst/>
          </a:prstGeom>
          <a:noFill/>
          <a:ln w="0">
            <a:noFill/>
          </a:ln>
        </p:spPr>
        <p:style>
          <a:lnRef idx="0"/>
          <a:fillRef idx="0"/>
          <a:effectRef idx="0"/>
          <a:fontRef idx="minor"/>
        </p:style>
        <p:txBody>
          <a:bodyPr lIns="0" rIns="0" tIns="0" bIns="0" anchor="t">
            <a:noAutofit/>
          </a:bodyPr>
          <a:p>
            <a:pPr algn="ctr">
              <a:lnSpc>
                <a:spcPts val="1814"/>
              </a:lnSpc>
            </a:pPr>
            <a:r>
              <a:rPr b="0" lang="en-US" sz="1440" spc="-1" strike="noStrike">
                <a:solidFill>
                  <a:srgbClr val="ffffff"/>
                </a:solidFill>
                <a:latin typeface="Montserrat"/>
                <a:ea typeface="Montserrat"/>
              </a:rPr>
              <a:t>1 - Functionality</a:t>
            </a:r>
            <a:endParaRPr b="0" lang="fr-CI" sz="1440" spc="-1" strike="noStrike">
              <a:solidFill>
                <a:srgbClr val="ffffff"/>
              </a:solidFill>
              <a:latin typeface="Arial"/>
            </a:endParaRPr>
          </a:p>
        </p:txBody>
      </p:sp>
      <p:sp>
        <p:nvSpPr>
          <p:cNvPr id="55" name="Object 5"/>
          <p:cNvSpPr/>
          <p:nvPr/>
        </p:nvSpPr>
        <p:spPr>
          <a:xfrm>
            <a:off x="366480" y="4188240"/>
            <a:ext cx="2670840" cy="426240"/>
          </a:xfrm>
          <a:prstGeom prst="rect">
            <a:avLst/>
          </a:prstGeom>
          <a:noFill/>
          <a:ln w="0">
            <a:noFill/>
          </a:ln>
        </p:spPr>
        <p:style>
          <a:lnRef idx="0"/>
          <a:fillRef idx="0"/>
          <a:effectRef idx="0"/>
          <a:fontRef idx="minor"/>
        </p:style>
        <p:txBody>
          <a:bodyPr lIns="0" rIns="0" tIns="0" bIns="0" anchor="t">
            <a:noAutofit/>
          </a:bodyPr>
          <a:p>
            <a:pPr algn="ctr">
              <a:lnSpc>
                <a:spcPts val="1681"/>
              </a:lnSpc>
              <a:spcBef>
                <a:spcPts val="663"/>
              </a:spcBef>
            </a:pPr>
            <a:r>
              <a:rPr b="0" lang="en-US" sz="1200" spc="-1" strike="noStrike">
                <a:solidFill>
                  <a:srgbClr val="ffffff">
                    <a:alpha val="90000"/>
                  </a:srgbClr>
                </a:solidFill>
                <a:latin typeface="Montserrat"/>
                <a:ea typeface="Montserrat"/>
              </a:rPr>
              <a:t>Virtual assistant to engage with customers</a:t>
            </a:r>
            <a:endParaRPr b="0" lang="fr-CI" sz="1200" spc="-1" strike="noStrike">
              <a:solidFill>
                <a:srgbClr val="ffffff"/>
              </a:solidFill>
              <a:latin typeface="Arial"/>
            </a:endParaRPr>
          </a:p>
        </p:txBody>
      </p:sp>
      <p:pic>
        <p:nvPicPr>
          <p:cNvPr id="56" name="Object 6" descr="preencoded.png"/>
          <p:cNvPicPr/>
          <p:nvPr/>
        </p:nvPicPr>
        <p:blipFill>
          <a:blip r:embed="rId2"/>
          <a:stretch/>
        </p:blipFill>
        <p:spPr>
          <a:xfrm>
            <a:off x="4139280" y="2642400"/>
            <a:ext cx="999360" cy="847080"/>
          </a:xfrm>
          <a:prstGeom prst="rect">
            <a:avLst/>
          </a:prstGeom>
          <a:ln w="0">
            <a:noFill/>
          </a:ln>
        </p:spPr>
      </p:pic>
      <p:sp>
        <p:nvSpPr>
          <p:cNvPr id="57" name="Object 7"/>
          <p:cNvSpPr/>
          <p:nvPr/>
        </p:nvSpPr>
        <p:spPr>
          <a:xfrm>
            <a:off x="3420360" y="3872160"/>
            <a:ext cx="2419200" cy="230040"/>
          </a:xfrm>
          <a:prstGeom prst="rect">
            <a:avLst/>
          </a:prstGeom>
          <a:noFill/>
          <a:ln w="0">
            <a:noFill/>
          </a:ln>
        </p:spPr>
        <p:style>
          <a:lnRef idx="0"/>
          <a:fillRef idx="0"/>
          <a:effectRef idx="0"/>
          <a:fontRef idx="minor"/>
        </p:style>
        <p:txBody>
          <a:bodyPr lIns="0" rIns="0" tIns="0" bIns="0" anchor="t">
            <a:noAutofit/>
          </a:bodyPr>
          <a:p>
            <a:pPr algn="ctr">
              <a:lnSpc>
                <a:spcPts val="1814"/>
              </a:lnSpc>
            </a:pPr>
            <a:r>
              <a:rPr b="0" lang="en-US" sz="1440" spc="-1" strike="noStrike">
                <a:solidFill>
                  <a:srgbClr val="ffffff"/>
                </a:solidFill>
                <a:latin typeface="Montserrat"/>
                <a:ea typeface="Montserrat"/>
              </a:rPr>
              <a:t>2 - Integration</a:t>
            </a:r>
            <a:endParaRPr b="0" lang="fr-CI" sz="1440" spc="-1" strike="noStrike">
              <a:solidFill>
                <a:srgbClr val="ffffff"/>
              </a:solidFill>
              <a:latin typeface="Arial"/>
            </a:endParaRPr>
          </a:p>
        </p:txBody>
      </p:sp>
      <p:sp>
        <p:nvSpPr>
          <p:cNvPr id="58" name="Object 8"/>
          <p:cNvSpPr/>
          <p:nvPr/>
        </p:nvSpPr>
        <p:spPr>
          <a:xfrm>
            <a:off x="3420360" y="4188240"/>
            <a:ext cx="2419200" cy="639720"/>
          </a:xfrm>
          <a:prstGeom prst="rect">
            <a:avLst/>
          </a:prstGeom>
          <a:noFill/>
          <a:ln w="0">
            <a:noFill/>
          </a:ln>
        </p:spPr>
        <p:style>
          <a:lnRef idx="0"/>
          <a:fillRef idx="0"/>
          <a:effectRef idx="0"/>
          <a:fontRef idx="minor"/>
        </p:style>
        <p:txBody>
          <a:bodyPr lIns="0" rIns="0" tIns="0" bIns="0" anchor="t">
            <a:noAutofit/>
          </a:bodyPr>
          <a:p>
            <a:pPr algn="ctr">
              <a:lnSpc>
                <a:spcPts val="1681"/>
              </a:lnSpc>
              <a:spcBef>
                <a:spcPts val="663"/>
              </a:spcBef>
            </a:pPr>
            <a:r>
              <a:rPr b="0" lang="en-US" sz="1200" spc="-1" strike="noStrike">
                <a:solidFill>
                  <a:srgbClr val="ffffff">
                    <a:alpha val="90000"/>
                  </a:srgbClr>
                </a:solidFill>
                <a:latin typeface="Montserrat"/>
                <a:ea typeface="Montserrat"/>
              </a:rPr>
              <a:t>Multiple communication channels and platforms to ensure accessibility for users.</a:t>
            </a:r>
            <a:endParaRPr b="0" lang="fr-CI" sz="1200" spc="-1" strike="noStrike">
              <a:solidFill>
                <a:srgbClr val="ffffff"/>
              </a:solidFill>
              <a:latin typeface="Arial"/>
            </a:endParaRPr>
          </a:p>
        </p:txBody>
      </p:sp>
      <p:pic>
        <p:nvPicPr>
          <p:cNvPr id="59" name="Object 9" descr="preencoded.png"/>
          <p:cNvPicPr/>
          <p:nvPr/>
        </p:nvPicPr>
        <p:blipFill>
          <a:blip r:embed="rId3"/>
          <a:stretch/>
        </p:blipFill>
        <p:spPr>
          <a:xfrm>
            <a:off x="7167960" y="2608920"/>
            <a:ext cx="780480" cy="923400"/>
          </a:xfrm>
          <a:prstGeom prst="rect">
            <a:avLst/>
          </a:prstGeom>
          <a:ln w="0">
            <a:noFill/>
          </a:ln>
        </p:spPr>
      </p:pic>
      <p:sp>
        <p:nvSpPr>
          <p:cNvPr id="60" name="Object 10"/>
          <p:cNvSpPr/>
          <p:nvPr/>
        </p:nvSpPr>
        <p:spPr>
          <a:xfrm>
            <a:off x="6301440" y="3872160"/>
            <a:ext cx="2513520" cy="230040"/>
          </a:xfrm>
          <a:prstGeom prst="rect">
            <a:avLst/>
          </a:prstGeom>
          <a:noFill/>
          <a:ln w="0">
            <a:noFill/>
          </a:ln>
        </p:spPr>
        <p:style>
          <a:lnRef idx="0"/>
          <a:fillRef idx="0"/>
          <a:effectRef idx="0"/>
          <a:fontRef idx="minor"/>
        </p:style>
        <p:txBody>
          <a:bodyPr lIns="0" rIns="0" tIns="0" bIns="0" anchor="t">
            <a:noAutofit/>
          </a:bodyPr>
          <a:p>
            <a:pPr algn="ctr">
              <a:lnSpc>
                <a:spcPts val="1814"/>
              </a:lnSpc>
            </a:pPr>
            <a:r>
              <a:rPr b="0" lang="en-US" sz="1440" spc="-1" strike="noStrike">
                <a:solidFill>
                  <a:srgbClr val="ffffff"/>
                </a:solidFill>
                <a:latin typeface="Montserrat"/>
                <a:ea typeface="Montserrat"/>
              </a:rPr>
              <a:t>3 -  Personalization</a:t>
            </a:r>
            <a:endParaRPr b="0" lang="fr-CI" sz="1440" spc="-1" strike="noStrike">
              <a:solidFill>
                <a:srgbClr val="ffffff"/>
              </a:solidFill>
              <a:latin typeface="Arial"/>
            </a:endParaRPr>
          </a:p>
        </p:txBody>
      </p:sp>
      <p:sp>
        <p:nvSpPr>
          <p:cNvPr id="61" name="Object 11"/>
          <p:cNvSpPr/>
          <p:nvPr/>
        </p:nvSpPr>
        <p:spPr>
          <a:xfrm>
            <a:off x="6301440" y="4188240"/>
            <a:ext cx="2513520" cy="426240"/>
          </a:xfrm>
          <a:prstGeom prst="rect">
            <a:avLst/>
          </a:prstGeom>
          <a:noFill/>
          <a:ln w="0">
            <a:noFill/>
          </a:ln>
        </p:spPr>
        <p:style>
          <a:lnRef idx="0"/>
          <a:fillRef idx="0"/>
          <a:effectRef idx="0"/>
          <a:fontRef idx="minor"/>
        </p:style>
        <p:txBody>
          <a:bodyPr lIns="0" rIns="0" tIns="0" bIns="0" anchor="t">
            <a:noAutofit/>
          </a:bodyPr>
          <a:p>
            <a:pPr algn="ctr">
              <a:lnSpc>
                <a:spcPts val="1681"/>
              </a:lnSpc>
              <a:spcBef>
                <a:spcPts val="663"/>
              </a:spcBef>
            </a:pPr>
            <a:r>
              <a:rPr b="0" lang="en-US" sz="1200" spc="-1" strike="noStrike">
                <a:solidFill>
                  <a:srgbClr val="ffffff">
                    <a:alpha val="90000"/>
                  </a:srgbClr>
                </a:solidFill>
                <a:latin typeface="Montserrat"/>
                <a:ea typeface="Montserrat"/>
              </a:rPr>
              <a:t>Tailors responses to individual user preferences and history.</a:t>
            </a:r>
            <a:endParaRPr b="0" lang="fr-CI" sz="1200" spc="-1" strike="noStrike">
              <a:solidFill>
                <a:srgbClr val="ffffff"/>
              </a:solidFill>
              <a:latin typeface="Arial"/>
            </a:endParaRPr>
          </a:p>
        </p:txBody>
      </p:sp>
      <p:pic>
        <p:nvPicPr>
          <p:cNvPr id="62" name="Object 12" descr="preencoded.png"/>
          <p:cNvPicPr/>
          <p:nvPr/>
        </p:nvPicPr>
        <p:blipFill>
          <a:blip r:embed="rId4"/>
          <a:stretch/>
        </p:blipFill>
        <p:spPr>
          <a:xfrm>
            <a:off x="9995760" y="2642400"/>
            <a:ext cx="999360" cy="847080"/>
          </a:xfrm>
          <a:prstGeom prst="rect">
            <a:avLst/>
          </a:prstGeom>
          <a:ln w="0">
            <a:noFill/>
          </a:ln>
        </p:spPr>
      </p:pic>
      <p:sp>
        <p:nvSpPr>
          <p:cNvPr id="63" name="Object 13"/>
          <p:cNvSpPr/>
          <p:nvPr/>
        </p:nvSpPr>
        <p:spPr>
          <a:xfrm>
            <a:off x="9224640" y="3872160"/>
            <a:ext cx="2523960" cy="230040"/>
          </a:xfrm>
          <a:prstGeom prst="rect">
            <a:avLst/>
          </a:prstGeom>
          <a:noFill/>
          <a:ln w="0">
            <a:noFill/>
          </a:ln>
        </p:spPr>
        <p:style>
          <a:lnRef idx="0"/>
          <a:fillRef idx="0"/>
          <a:effectRef idx="0"/>
          <a:fontRef idx="minor"/>
        </p:style>
        <p:txBody>
          <a:bodyPr lIns="0" rIns="0" tIns="0" bIns="0" anchor="t">
            <a:noAutofit/>
          </a:bodyPr>
          <a:p>
            <a:pPr algn="ctr">
              <a:lnSpc>
                <a:spcPts val="1814"/>
              </a:lnSpc>
            </a:pPr>
            <a:r>
              <a:rPr b="0" lang="en-US" sz="1440" spc="-1" strike="noStrike">
                <a:solidFill>
                  <a:srgbClr val="ffffff"/>
                </a:solidFill>
                <a:latin typeface="Montserrat"/>
                <a:ea typeface="Montserrat"/>
              </a:rPr>
              <a:t>4 -  Scalability</a:t>
            </a:r>
            <a:endParaRPr b="0" lang="fr-CI" sz="1440" spc="-1" strike="noStrike">
              <a:solidFill>
                <a:srgbClr val="ffffff"/>
              </a:solidFill>
              <a:latin typeface="Arial"/>
            </a:endParaRPr>
          </a:p>
        </p:txBody>
      </p:sp>
      <p:sp>
        <p:nvSpPr>
          <p:cNvPr id="64" name="Object 14"/>
          <p:cNvSpPr/>
          <p:nvPr/>
        </p:nvSpPr>
        <p:spPr>
          <a:xfrm>
            <a:off x="9224640" y="4188240"/>
            <a:ext cx="2523960" cy="852840"/>
          </a:xfrm>
          <a:prstGeom prst="rect">
            <a:avLst/>
          </a:prstGeom>
          <a:noFill/>
          <a:ln w="0">
            <a:noFill/>
          </a:ln>
        </p:spPr>
        <p:style>
          <a:lnRef idx="0"/>
          <a:fillRef idx="0"/>
          <a:effectRef idx="0"/>
          <a:fontRef idx="minor"/>
        </p:style>
        <p:txBody>
          <a:bodyPr lIns="0" rIns="0" tIns="0" bIns="0" anchor="t">
            <a:noAutofit/>
          </a:bodyPr>
          <a:p>
            <a:pPr algn="ctr">
              <a:lnSpc>
                <a:spcPts val="1681"/>
              </a:lnSpc>
              <a:spcBef>
                <a:spcPts val="663"/>
              </a:spcBef>
            </a:pPr>
            <a:r>
              <a:rPr b="0" lang="en-US" sz="1200" spc="-1" strike="noStrike">
                <a:solidFill>
                  <a:srgbClr val="ffffff">
                    <a:alpha val="90000"/>
                  </a:srgbClr>
                </a:solidFill>
                <a:latin typeface="Montserrat"/>
                <a:ea typeface="Montserrat"/>
              </a:rPr>
              <a:t>NexTalk  will be designed with scalability in mind to accommodate future growth and increased usage.</a:t>
            </a:r>
            <a:endParaRPr b="0" lang="fr-CI" sz="1200" spc="-1" strike="noStrike">
              <a:solidFill>
                <a:srgbClr val="ffffff"/>
              </a:solidFill>
              <a:latin typeface="Arial"/>
            </a:endParaRPr>
          </a:p>
        </p:txBody>
      </p:sp>
      <p:sp>
        <p:nvSpPr>
          <p:cNvPr id="65" name="Object 15"/>
          <p:cNvSpPr/>
          <p:nvPr/>
        </p:nvSpPr>
        <p:spPr>
          <a:xfrm>
            <a:off x="0" y="5637240"/>
            <a:ext cx="12188520" cy="1218600"/>
          </a:xfrm>
          <a:prstGeom prst="rect">
            <a:avLst/>
          </a:prstGeom>
          <a:solidFill>
            <a:srgbClr val="62a8bb"/>
          </a:solidFill>
          <a:ln w="0">
            <a:noFill/>
          </a:ln>
        </p:spPr>
        <p:style>
          <a:lnRef idx="0"/>
          <a:fillRef idx="0"/>
          <a:effectRef idx="0"/>
          <a:fontRef idx="minor"/>
        </p:style>
        <p:txBody>
          <a:bodyPr lIns="90000" rIns="90000" tIns="45000" bIns="45000" anchor="t">
            <a:noAutofit/>
          </a:bodyPr>
          <a:p>
            <a:endParaRPr b="0" lang="fr-CI" sz="1800" spc="-1" strike="noStrike">
              <a:solidFill>
                <a:srgbClr val="000000"/>
              </a:solidFill>
              <a:latin typeface="Arial"/>
            </a:endParaRPr>
          </a:p>
        </p:txBody>
      </p:sp>
      <p:sp>
        <p:nvSpPr>
          <p:cNvPr id="66" name="Object 16"/>
          <p:cNvSpPr/>
          <p:nvPr/>
        </p:nvSpPr>
        <p:spPr>
          <a:xfrm>
            <a:off x="2688120" y="5954400"/>
            <a:ext cx="6812640" cy="575640"/>
          </a:xfrm>
          <a:prstGeom prst="rect">
            <a:avLst/>
          </a:prstGeom>
          <a:noFill/>
          <a:ln w="0">
            <a:noFill/>
          </a:ln>
        </p:spPr>
        <p:style>
          <a:lnRef idx="0"/>
          <a:fillRef idx="0"/>
          <a:effectRef idx="0"/>
          <a:fontRef idx="minor"/>
        </p:style>
        <p:txBody>
          <a:bodyPr lIns="0" rIns="0" tIns="0" bIns="0" anchor="t">
            <a:noAutofit/>
          </a:bodyPr>
          <a:p>
            <a:pPr algn="ctr">
              <a:lnSpc>
                <a:spcPts val="2268"/>
              </a:lnSpc>
            </a:pPr>
            <a:r>
              <a:rPr b="0" lang="en-US" sz="1800" spc="-1" strike="noStrike">
                <a:solidFill>
                  <a:srgbClr val="ffffff"/>
                </a:solidFill>
                <a:latin typeface="Montserrat"/>
                <a:ea typeface="Montserrat"/>
              </a:rPr>
              <a:t>With these advanced features, NexTalk delivers a truly intelligent and natural conversational experience.</a:t>
            </a:r>
            <a:endParaRPr b="0" lang="fr-CI"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 name="Object 1"/>
          <p:cNvSpPr/>
          <p:nvPr/>
        </p:nvSpPr>
        <p:spPr>
          <a:xfrm>
            <a:off x="7555320" y="476280"/>
            <a:ext cx="4166640" cy="5913360"/>
          </a:xfrm>
          <a:prstGeom prst="rect">
            <a:avLst/>
          </a:prstGeom>
          <a:solidFill>
            <a:srgbClr val="e9e9e9"/>
          </a:solidFill>
          <a:ln w="0">
            <a:noFill/>
          </a:ln>
        </p:spPr>
        <p:style>
          <a:lnRef idx="0"/>
          <a:fillRef idx="0"/>
          <a:effectRef idx="0"/>
          <a:fontRef idx="minor"/>
        </p:style>
        <p:txBody>
          <a:bodyPr lIns="90000" rIns="90000" tIns="45000" bIns="45000" anchor="t">
            <a:noAutofit/>
          </a:bodyPr>
          <a:p>
            <a:endParaRPr b="0" lang="fr-CI" sz="1800" spc="-1" strike="noStrike">
              <a:solidFill>
                <a:srgbClr val="000000"/>
              </a:solidFill>
              <a:latin typeface="Arial"/>
            </a:endParaRPr>
          </a:p>
        </p:txBody>
      </p:sp>
      <p:pic>
        <p:nvPicPr>
          <p:cNvPr id="68" name="Object 2" descr="preencoded.png"/>
          <p:cNvPicPr/>
          <p:nvPr/>
        </p:nvPicPr>
        <p:blipFill>
          <a:blip r:embed="rId1"/>
          <a:srcRect l="15284" t="0" r="15284" b="0"/>
          <a:stretch/>
        </p:blipFill>
        <p:spPr>
          <a:xfrm>
            <a:off x="7555320" y="476280"/>
            <a:ext cx="4166640" cy="5913360"/>
          </a:xfrm>
          <a:prstGeom prst="rect">
            <a:avLst/>
          </a:prstGeom>
          <a:ln w="0">
            <a:noFill/>
          </a:ln>
        </p:spPr>
      </p:pic>
      <p:sp>
        <p:nvSpPr>
          <p:cNvPr id="69" name="Object 3"/>
          <p:cNvSpPr/>
          <p:nvPr/>
        </p:nvSpPr>
        <p:spPr>
          <a:xfrm>
            <a:off x="195120" y="1291320"/>
            <a:ext cx="7164360" cy="509400"/>
          </a:xfrm>
          <a:prstGeom prst="rect">
            <a:avLst/>
          </a:prstGeom>
          <a:noFill/>
          <a:ln w="0">
            <a:noFill/>
          </a:ln>
        </p:spPr>
        <p:style>
          <a:lnRef idx="0"/>
          <a:fillRef idx="0"/>
          <a:effectRef idx="0"/>
          <a:fontRef idx="minor"/>
        </p:style>
        <p:txBody>
          <a:bodyPr lIns="0" rIns="0" tIns="0" bIns="0" anchor="t">
            <a:noAutofit/>
          </a:bodyPr>
          <a:p>
            <a:pPr algn="ctr">
              <a:lnSpc>
                <a:spcPts val="4017"/>
              </a:lnSpc>
            </a:pPr>
            <a:r>
              <a:rPr b="0" lang="en-US" sz="3190" spc="-1" strike="noStrike">
                <a:solidFill>
                  <a:srgbClr val="2a2921"/>
                </a:solidFill>
                <a:latin typeface="Montserrat"/>
                <a:ea typeface="Montserrat"/>
              </a:rPr>
              <a:t>II. TECHNOLOGY STACK</a:t>
            </a:r>
            <a:endParaRPr b="0" lang="fr-CI" sz="3190" spc="-1" strike="noStrike">
              <a:solidFill>
                <a:srgbClr val="000000"/>
              </a:solidFill>
              <a:latin typeface="Arial"/>
            </a:endParaRPr>
          </a:p>
        </p:txBody>
      </p:sp>
      <p:sp>
        <p:nvSpPr>
          <p:cNvPr id="70" name="Object 4"/>
          <p:cNvSpPr/>
          <p:nvPr/>
        </p:nvSpPr>
        <p:spPr>
          <a:xfrm>
            <a:off x="195120" y="1909440"/>
            <a:ext cx="7164360" cy="1023480"/>
          </a:xfrm>
          <a:prstGeom prst="rect">
            <a:avLst/>
          </a:prstGeom>
          <a:noFill/>
          <a:ln w="0">
            <a:noFill/>
          </a:ln>
        </p:spPr>
        <p:style>
          <a:lnRef idx="0"/>
          <a:fillRef idx="0"/>
          <a:effectRef idx="0"/>
          <a:fontRef idx="minor"/>
        </p:style>
        <p:txBody>
          <a:bodyPr lIns="0" rIns="0" tIns="0" bIns="0" anchor="t">
            <a:noAutofit/>
          </a:bodyPr>
          <a:p>
            <a:pPr algn="just">
              <a:lnSpc>
                <a:spcPts val="2015"/>
              </a:lnSpc>
              <a:spcBef>
                <a:spcPts val="836"/>
              </a:spcBef>
            </a:pPr>
            <a:r>
              <a:rPr b="0" lang="en-US" sz="1440" spc="-1" strike="noStrike">
                <a:solidFill>
                  <a:srgbClr val="5a5a4c"/>
                </a:solidFill>
                <a:latin typeface="Montserrat"/>
                <a:ea typeface="Montserrat"/>
              </a:rPr>
              <a:t>The technology stack for NexTalk refers to the collection of programming languages, frameworks, libraries, and tools that will be used to build and operate the chatbot. Here's a breakdown of some key components:</a:t>
            </a:r>
            <a:endParaRPr b="0" lang="fr-CI" sz="1440" spc="-1" strike="noStrike">
              <a:solidFill>
                <a:srgbClr val="000000"/>
              </a:solidFill>
              <a:latin typeface="Arial"/>
            </a:endParaRPr>
          </a:p>
        </p:txBody>
      </p:sp>
      <p:sp>
        <p:nvSpPr>
          <p:cNvPr id="71" name="Object 5"/>
          <p:cNvSpPr/>
          <p:nvPr/>
        </p:nvSpPr>
        <p:spPr>
          <a:xfrm>
            <a:off x="195120" y="3090960"/>
            <a:ext cx="7164360" cy="255600"/>
          </a:xfrm>
          <a:prstGeom prst="rect">
            <a:avLst/>
          </a:prstGeom>
          <a:noFill/>
          <a:ln w="0">
            <a:noFill/>
          </a:ln>
        </p:spPr>
        <p:style>
          <a:lnRef idx="0"/>
          <a:fillRef idx="0"/>
          <a:effectRef idx="0"/>
          <a:fontRef idx="minor"/>
        </p:style>
        <p:txBody>
          <a:bodyPr lIns="0" rIns="0" tIns="0" bIns="0" anchor="t">
            <a:noAutofit/>
          </a:bodyPr>
          <a:p>
            <a:pPr algn="ctr">
              <a:lnSpc>
                <a:spcPts val="2015"/>
              </a:lnSpc>
              <a:spcBef>
                <a:spcPts val="1216"/>
              </a:spcBef>
            </a:pPr>
            <a:r>
              <a:rPr b="0" lang="en-US" sz="1440" spc="-1" strike="noStrike">
                <a:solidFill>
                  <a:srgbClr val="5a5a4c"/>
                </a:solidFill>
                <a:latin typeface="Montserrat"/>
                <a:ea typeface="Montserrat"/>
              </a:rPr>
              <a:t>1 - Programming Language: Python</a:t>
            </a:r>
            <a:endParaRPr b="0" lang="fr-CI" sz="1440" spc="-1" strike="noStrike">
              <a:solidFill>
                <a:srgbClr val="000000"/>
              </a:solidFill>
              <a:latin typeface="Arial"/>
            </a:endParaRPr>
          </a:p>
        </p:txBody>
      </p:sp>
      <p:sp>
        <p:nvSpPr>
          <p:cNvPr id="72" name="Object 6"/>
          <p:cNvSpPr/>
          <p:nvPr/>
        </p:nvSpPr>
        <p:spPr>
          <a:xfrm>
            <a:off x="195120" y="3504240"/>
            <a:ext cx="7164360" cy="255600"/>
          </a:xfrm>
          <a:prstGeom prst="rect">
            <a:avLst/>
          </a:prstGeom>
          <a:noFill/>
          <a:ln w="0">
            <a:noFill/>
          </a:ln>
        </p:spPr>
        <p:style>
          <a:lnRef idx="0"/>
          <a:fillRef idx="0"/>
          <a:effectRef idx="0"/>
          <a:fontRef idx="minor"/>
        </p:style>
        <p:txBody>
          <a:bodyPr lIns="0" rIns="0" tIns="0" bIns="0" anchor="t">
            <a:noAutofit/>
          </a:bodyPr>
          <a:p>
            <a:pPr algn="ctr">
              <a:lnSpc>
                <a:spcPts val="2015"/>
              </a:lnSpc>
              <a:spcBef>
                <a:spcPts val="1216"/>
              </a:spcBef>
            </a:pPr>
            <a:r>
              <a:rPr b="0" lang="en-US" sz="1440" spc="-1" strike="noStrike">
                <a:solidFill>
                  <a:srgbClr val="5a5a4c"/>
                </a:solidFill>
                <a:latin typeface="Montserrat"/>
                <a:ea typeface="Montserrat"/>
              </a:rPr>
              <a:t>2 - Natural Language Processing (NLP) Libraries</a:t>
            </a:r>
            <a:endParaRPr b="0" lang="fr-CI" sz="1440" spc="-1" strike="noStrike">
              <a:solidFill>
                <a:srgbClr val="000000"/>
              </a:solidFill>
              <a:latin typeface="Arial"/>
            </a:endParaRPr>
          </a:p>
        </p:txBody>
      </p:sp>
      <p:sp>
        <p:nvSpPr>
          <p:cNvPr id="73" name="Object 7"/>
          <p:cNvSpPr/>
          <p:nvPr/>
        </p:nvSpPr>
        <p:spPr>
          <a:xfrm>
            <a:off x="195120" y="3917880"/>
            <a:ext cx="7164360" cy="255600"/>
          </a:xfrm>
          <a:prstGeom prst="rect">
            <a:avLst/>
          </a:prstGeom>
          <a:noFill/>
          <a:ln w="0">
            <a:noFill/>
          </a:ln>
        </p:spPr>
        <p:style>
          <a:lnRef idx="0"/>
          <a:fillRef idx="0"/>
          <a:effectRef idx="0"/>
          <a:fontRef idx="minor"/>
        </p:style>
        <p:txBody>
          <a:bodyPr lIns="0" rIns="0" tIns="0" bIns="0" anchor="t">
            <a:noAutofit/>
          </a:bodyPr>
          <a:p>
            <a:pPr algn="ctr">
              <a:lnSpc>
                <a:spcPts val="2015"/>
              </a:lnSpc>
              <a:spcBef>
                <a:spcPts val="1216"/>
              </a:spcBef>
            </a:pPr>
            <a:r>
              <a:rPr b="0" lang="en-US" sz="1440" spc="-1" strike="noStrike">
                <a:solidFill>
                  <a:srgbClr val="5a5a4c"/>
                </a:solidFill>
                <a:latin typeface="Montserrat"/>
                <a:ea typeface="Montserrat"/>
              </a:rPr>
              <a:t>3 - Chatbot Frameworks</a:t>
            </a:r>
            <a:endParaRPr b="0" lang="fr-CI" sz="1440" spc="-1" strike="noStrike">
              <a:solidFill>
                <a:srgbClr val="000000"/>
              </a:solidFill>
              <a:latin typeface="Arial"/>
            </a:endParaRPr>
          </a:p>
        </p:txBody>
      </p:sp>
      <p:sp>
        <p:nvSpPr>
          <p:cNvPr id="74" name="Object 8"/>
          <p:cNvSpPr/>
          <p:nvPr/>
        </p:nvSpPr>
        <p:spPr>
          <a:xfrm>
            <a:off x="195120" y="4331520"/>
            <a:ext cx="7164360" cy="255600"/>
          </a:xfrm>
          <a:prstGeom prst="rect">
            <a:avLst/>
          </a:prstGeom>
          <a:noFill/>
          <a:ln w="0">
            <a:noFill/>
          </a:ln>
        </p:spPr>
        <p:style>
          <a:lnRef idx="0"/>
          <a:fillRef idx="0"/>
          <a:effectRef idx="0"/>
          <a:fontRef idx="minor"/>
        </p:style>
        <p:txBody>
          <a:bodyPr lIns="0" rIns="0" tIns="0" bIns="0" anchor="t">
            <a:noAutofit/>
          </a:bodyPr>
          <a:p>
            <a:pPr algn="ctr">
              <a:lnSpc>
                <a:spcPts val="2015"/>
              </a:lnSpc>
              <a:spcBef>
                <a:spcPts val="1216"/>
              </a:spcBef>
            </a:pPr>
            <a:r>
              <a:rPr b="0" lang="en-US" sz="1440" spc="-1" strike="noStrike">
                <a:solidFill>
                  <a:srgbClr val="5a5a4c"/>
                </a:solidFill>
                <a:latin typeface="Montserrat"/>
                <a:ea typeface="Montserrat"/>
              </a:rPr>
              <a:t>4 - Integration Platforms</a:t>
            </a:r>
            <a:endParaRPr b="0" lang="fr-CI" sz="1440" spc="-1" strike="noStrike">
              <a:solidFill>
                <a:srgbClr val="000000"/>
              </a:solidFill>
              <a:latin typeface="Arial"/>
            </a:endParaRPr>
          </a:p>
        </p:txBody>
      </p:sp>
      <p:sp>
        <p:nvSpPr>
          <p:cNvPr id="75" name="Object 9"/>
          <p:cNvSpPr/>
          <p:nvPr/>
        </p:nvSpPr>
        <p:spPr>
          <a:xfrm>
            <a:off x="195120" y="5032800"/>
            <a:ext cx="7164360" cy="767520"/>
          </a:xfrm>
          <a:prstGeom prst="rect">
            <a:avLst/>
          </a:prstGeom>
          <a:noFill/>
          <a:ln w="0">
            <a:noFill/>
          </a:ln>
        </p:spPr>
        <p:style>
          <a:lnRef idx="0"/>
          <a:fillRef idx="0"/>
          <a:effectRef idx="0"/>
          <a:fontRef idx="minor"/>
        </p:style>
        <p:txBody>
          <a:bodyPr lIns="0" rIns="0" tIns="0" bIns="0" anchor="t">
            <a:noAutofit/>
          </a:bodyPr>
          <a:p>
            <a:pPr algn="just">
              <a:lnSpc>
                <a:spcPts val="2015"/>
              </a:lnSpc>
              <a:spcBef>
                <a:spcPts val="1216"/>
              </a:spcBef>
            </a:pPr>
            <a:r>
              <a:rPr b="0" lang="en-US" sz="1440" spc="-1" strike="noStrike">
                <a:solidFill>
                  <a:srgbClr val="5a5a4c"/>
                </a:solidFill>
                <a:latin typeface="Montserrat"/>
                <a:ea typeface="Montserrat"/>
              </a:rPr>
              <a:t>By carefully considering these factors, the NexTalk development team can choose a technology stack that empowers them to build a robust, scalable, and effective chatbot.</a:t>
            </a:r>
            <a:endParaRPr b="0" lang="fr-CI" sz="14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Object 1"/>
          <p:cNvSpPr/>
          <p:nvPr/>
        </p:nvSpPr>
        <p:spPr>
          <a:xfrm>
            <a:off x="0" y="362880"/>
            <a:ext cx="12188520" cy="509400"/>
          </a:xfrm>
          <a:prstGeom prst="rect">
            <a:avLst/>
          </a:prstGeom>
          <a:noFill/>
          <a:ln w="0">
            <a:noFill/>
          </a:ln>
        </p:spPr>
        <p:style>
          <a:lnRef idx="0"/>
          <a:fillRef idx="0"/>
          <a:effectRef idx="0"/>
          <a:fontRef idx="minor"/>
        </p:style>
        <p:txBody>
          <a:bodyPr lIns="0" rIns="0" tIns="0" bIns="0" anchor="t">
            <a:noAutofit/>
          </a:bodyPr>
          <a:p>
            <a:pPr algn="ctr">
              <a:lnSpc>
                <a:spcPts val="4017"/>
              </a:lnSpc>
            </a:pPr>
            <a:r>
              <a:rPr b="0" lang="en-US" sz="3190" spc="-1" strike="noStrike">
                <a:solidFill>
                  <a:srgbClr val="2a2921"/>
                </a:solidFill>
                <a:latin typeface="Montserrat"/>
                <a:ea typeface="Montserrat"/>
              </a:rPr>
              <a:t>III. NexTalk PROJECT PLAN</a:t>
            </a:r>
            <a:endParaRPr b="0" lang="fr-CI" sz="3190" spc="-1" strike="noStrike">
              <a:solidFill>
                <a:srgbClr val="000000"/>
              </a:solidFill>
              <a:latin typeface="Arial"/>
            </a:endParaRPr>
          </a:p>
        </p:txBody>
      </p:sp>
      <p:sp>
        <p:nvSpPr>
          <p:cNvPr id="77" name="Object 2"/>
          <p:cNvSpPr/>
          <p:nvPr/>
        </p:nvSpPr>
        <p:spPr>
          <a:xfrm>
            <a:off x="0" y="978480"/>
            <a:ext cx="12188520" cy="532800"/>
          </a:xfrm>
          <a:prstGeom prst="rect">
            <a:avLst/>
          </a:prstGeom>
          <a:noFill/>
          <a:ln w="0">
            <a:noFill/>
          </a:ln>
        </p:spPr>
        <p:style>
          <a:lnRef idx="0"/>
          <a:fillRef idx="0"/>
          <a:effectRef idx="0"/>
          <a:fontRef idx="minor"/>
        </p:style>
        <p:txBody>
          <a:bodyPr lIns="0" rIns="0" tIns="0" bIns="0" anchor="t">
            <a:noAutofit/>
          </a:bodyPr>
          <a:p>
            <a:pPr algn="ctr">
              <a:lnSpc>
                <a:spcPts val="2100"/>
              </a:lnSpc>
              <a:spcBef>
                <a:spcPts val="816"/>
              </a:spcBef>
            </a:pPr>
            <a:r>
              <a:rPr b="0" lang="en-US" sz="1500" spc="-1" strike="noStrike">
                <a:solidFill>
                  <a:srgbClr val="000000"/>
                </a:solidFill>
                <a:latin typeface="Montserrat"/>
                <a:ea typeface="Montserrat"/>
              </a:rPr>
              <a:t>A well-defined project plan is essential for the successful development and launch of the NexTalk chatbot. Here's a breakdown of the key phases involved:</a:t>
            </a:r>
            <a:endParaRPr b="0" lang="fr-CI" sz="1500" spc="-1" strike="noStrike">
              <a:solidFill>
                <a:srgbClr val="000000"/>
              </a:solidFill>
              <a:latin typeface="Arial"/>
            </a:endParaRPr>
          </a:p>
        </p:txBody>
      </p:sp>
      <p:sp>
        <p:nvSpPr>
          <p:cNvPr id="78" name="Object 3"/>
          <p:cNvSpPr/>
          <p:nvPr/>
        </p:nvSpPr>
        <p:spPr>
          <a:xfrm>
            <a:off x="476280" y="1923480"/>
            <a:ext cx="4199040" cy="3380040"/>
          </a:xfrm>
          <a:prstGeom prst="rect">
            <a:avLst/>
          </a:prstGeom>
          <a:solidFill>
            <a:srgbClr val="f5f5f5"/>
          </a:solidFill>
          <a:ln w="0">
            <a:noFill/>
          </a:ln>
        </p:spPr>
        <p:style>
          <a:lnRef idx="0"/>
          <a:fillRef idx="0"/>
          <a:effectRef idx="0"/>
          <a:fontRef idx="minor"/>
        </p:style>
        <p:txBody>
          <a:bodyPr lIns="90000" rIns="90000" tIns="45000" bIns="45000" anchor="t">
            <a:noAutofit/>
          </a:bodyPr>
          <a:p>
            <a:endParaRPr b="0" lang="fr-CI" sz="1800" spc="-1" strike="noStrike">
              <a:solidFill>
                <a:srgbClr val="000000"/>
              </a:solidFill>
              <a:latin typeface="Arial"/>
            </a:endParaRPr>
          </a:p>
        </p:txBody>
      </p:sp>
      <p:pic>
        <p:nvPicPr>
          <p:cNvPr id="79" name="Object 4" descr="preencoded.png"/>
          <p:cNvPicPr/>
          <p:nvPr/>
        </p:nvPicPr>
        <p:blipFill>
          <a:blip r:embed="rId1"/>
          <a:srcRect l="8593" t="0" r="8593" b="0"/>
          <a:stretch/>
        </p:blipFill>
        <p:spPr>
          <a:xfrm>
            <a:off x="476280" y="1923480"/>
            <a:ext cx="4199040" cy="3380040"/>
          </a:xfrm>
          <a:prstGeom prst="rect">
            <a:avLst/>
          </a:prstGeom>
          <a:ln w="0">
            <a:noFill/>
          </a:ln>
        </p:spPr>
      </p:pic>
      <p:sp>
        <p:nvSpPr>
          <p:cNvPr id="80" name="Object 5"/>
          <p:cNvSpPr/>
          <p:nvPr/>
        </p:nvSpPr>
        <p:spPr>
          <a:xfrm>
            <a:off x="5142240" y="2032920"/>
            <a:ext cx="3351600" cy="3143160"/>
          </a:xfrm>
          <a:prstGeom prst="rect">
            <a:avLst/>
          </a:prstGeom>
          <a:noFill/>
          <a:ln w="0">
            <a:noFill/>
          </a:ln>
        </p:spPr>
        <p:style>
          <a:lnRef idx="0"/>
          <a:fillRef idx="0"/>
          <a:effectRef idx="0"/>
          <a:fontRef idx="minor"/>
        </p:style>
        <p:txBody>
          <a:bodyPr lIns="0" rIns="0" tIns="0" bIns="0" anchor="t">
            <a:noAutofit/>
          </a:bodyPr>
          <a:p>
            <a:pPr marL="243000" indent="-243000">
              <a:lnSpc>
                <a:spcPts val="1525"/>
              </a:lnSpc>
              <a:buClr>
                <a:srgbClr val="2a2921"/>
              </a:buClr>
              <a:buFont typeface="Symbol" charset="2"/>
              <a:buChar char=""/>
            </a:pPr>
            <a:r>
              <a:rPr b="0" lang="en-US" sz="1210" spc="-1" strike="noStrike">
                <a:solidFill>
                  <a:srgbClr val="2a2921"/>
                </a:solidFill>
                <a:latin typeface="Montserrat"/>
                <a:ea typeface="Montserrat"/>
              </a:rPr>
              <a:t>1 - Define Project Goals and Scope</a:t>
            </a:r>
            <a:endParaRPr b="0" lang="fr-CI" sz="1210" spc="-1" strike="noStrike">
              <a:solidFill>
                <a:srgbClr val="000000"/>
              </a:solidFill>
              <a:latin typeface="Arial"/>
            </a:endParaRPr>
          </a:p>
          <a:p>
            <a:pPr marL="457200" algn="just">
              <a:lnSpc>
                <a:spcPts val="1352"/>
              </a:lnSpc>
              <a:spcBef>
                <a:spcPts val="366"/>
              </a:spcBef>
            </a:pPr>
            <a:r>
              <a:rPr b="0" lang="en-US" sz="960" spc="-1" strike="noStrike">
                <a:solidFill>
                  <a:srgbClr val="222222"/>
                </a:solidFill>
                <a:latin typeface="Montserrat"/>
                <a:ea typeface="Montserrat"/>
              </a:rPr>
              <a:t>NexTalk offers efficiency, cost-effectiveness, and improved user interactions. Whether it’s customer support, lead generation, or information dissemination, chatbots like NexTalk enhance organizational processes and user satisfaction.</a:t>
            </a:r>
            <a:endParaRPr b="0" lang="fr-CI" sz="960" spc="-1" strike="noStrike">
              <a:solidFill>
                <a:srgbClr val="000000"/>
              </a:solidFill>
              <a:latin typeface="Arial"/>
            </a:endParaRPr>
          </a:p>
          <a:p>
            <a:pPr marL="243000" indent="-243000">
              <a:lnSpc>
                <a:spcPts val="1525"/>
              </a:lnSpc>
              <a:spcBef>
                <a:spcPts val="1395"/>
              </a:spcBef>
              <a:buClr>
                <a:srgbClr val="2a2921"/>
              </a:buClr>
              <a:buFont typeface="Symbol" charset="2"/>
              <a:buChar char=""/>
            </a:pPr>
            <a:r>
              <a:rPr b="0" lang="en-US" sz="1210" spc="-1" strike="noStrike">
                <a:solidFill>
                  <a:srgbClr val="2a2921"/>
                </a:solidFill>
                <a:latin typeface="Montserrat"/>
                <a:ea typeface="Montserrat"/>
              </a:rPr>
              <a:t>3 - Research and Development</a:t>
            </a:r>
            <a:endParaRPr b="0" lang="fr-CI" sz="1210" spc="-1" strike="noStrike">
              <a:solidFill>
                <a:srgbClr val="000000"/>
              </a:solidFill>
              <a:latin typeface="Arial"/>
            </a:endParaRPr>
          </a:p>
          <a:p>
            <a:pPr marL="457200" algn="just">
              <a:lnSpc>
                <a:spcPts val="1352"/>
              </a:lnSpc>
              <a:spcBef>
                <a:spcPts val="366"/>
              </a:spcBef>
            </a:pPr>
            <a:r>
              <a:rPr b="0" lang="en-US" sz="960" spc="-1" strike="noStrike">
                <a:solidFill>
                  <a:srgbClr val="000000"/>
                </a:solidFill>
                <a:latin typeface="Montserrat"/>
                <a:ea typeface="Montserrat"/>
              </a:rPr>
              <a:t>Research existing NLP and machine learning libraries/frameworks to identify suitable tools for NexTalk's development.</a:t>
            </a:r>
            <a:endParaRPr b="0" lang="fr-CI" sz="960" spc="-1" strike="noStrike">
              <a:solidFill>
                <a:srgbClr val="000000"/>
              </a:solidFill>
              <a:latin typeface="Arial"/>
            </a:endParaRPr>
          </a:p>
          <a:p>
            <a:pPr marL="243000" indent="-243000">
              <a:lnSpc>
                <a:spcPts val="1525"/>
              </a:lnSpc>
              <a:spcBef>
                <a:spcPts val="1395"/>
              </a:spcBef>
              <a:buClr>
                <a:srgbClr val="2a2921"/>
              </a:buClr>
              <a:buFont typeface="Symbol" charset="2"/>
              <a:buChar char=""/>
            </a:pPr>
            <a:r>
              <a:rPr b="0" lang="en-US" sz="1210" spc="-1" strike="noStrike">
                <a:solidFill>
                  <a:srgbClr val="2a2921"/>
                </a:solidFill>
                <a:latin typeface="Montserrat"/>
                <a:ea typeface="Montserrat"/>
              </a:rPr>
              <a:t>5 - Testing and Quality Assurance</a:t>
            </a:r>
            <a:endParaRPr b="0" lang="fr-CI" sz="1210" spc="-1" strike="noStrike">
              <a:solidFill>
                <a:srgbClr val="000000"/>
              </a:solidFill>
              <a:latin typeface="Arial"/>
            </a:endParaRPr>
          </a:p>
          <a:p>
            <a:pPr marL="457200" algn="just">
              <a:lnSpc>
                <a:spcPts val="1352"/>
              </a:lnSpc>
              <a:spcBef>
                <a:spcPts val="366"/>
              </a:spcBef>
            </a:pPr>
            <a:r>
              <a:rPr b="0" lang="en-US" sz="960" spc="-1" strike="noStrike">
                <a:solidFill>
                  <a:srgbClr val="000000"/>
                </a:solidFill>
                <a:latin typeface="Montserrat"/>
                <a:ea typeface="Montserrat"/>
              </a:rPr>
              <a:t>Conduct thorough testing of NexTalk's functionalities, ensuring it behaves as expected and delivers accurate responses. </a:t>
            </a:r>
            <a:endParaRPr b="0" lang="fr-CI" sz="960" spc="-1" strike="noStrike">
              <a:solidFill>
                <a:srgbClr val="000000"/>
              </a:solidFill>
              <a:latin typeface="Arial"/>
            </a:endParaRPr>
          </a:p>
        </p:txBody>
      </p:sp>
      <p:sp>
        <p:nvSpPr>
          <p:cNvPr id="81" name="Object 6"/>
          <p:cNvSpPr/>
          <p:nvPr/>
        </p:nvSpPr>
        <p:spPr>
          <a:xfrm>
            <a:off x="8570520" y="2032920"/>
            <a:ext cx="3351600" cy="3018960"/>
          </a:xfrm>
          <a:prstGeom prst="rect">
            <a:avLst/>
          </a:prstGeom>
          <a:noFill/>
          <a:ln w="0">
            <a:noFill/>
          </a:ln>
        </p:spPr>
        <p:style>
          <a:lnRef idx="0"/>
          <a:fillRef idx="0"/>
          <a:effectRef idx="0"/>
          <a:fontRef idx="minor"/>
        </p:style>
        <p:txBody>
          <a:bodyPr lIns="0" rIns="0" tIns="0" bIns="0" anchor="t">
            <a:noAutofit/>
          </a:bodyPr>
          <a:p>
            <a:pPr marL="243000" indent="-243000">
              <a:lnSpc>
                <a:spcPts val="1525"/>
              </a:lnSpc>
              <a:buClr>
                <a:srgbClr val="2a2921"/>
              </a:buClr>
              <a:buFont typeface="Symbol" charset="2"/>
              <a:buChar char=""/>
            </a:pPr>
            <a:r>
              <a:rPr b="0" lang="en-US" sz="1210" spc="-1" strike="noStrike">
                <a:solidFill>
                  <a:srgbClr val="2a2921"/>
                </a:solidFill>
                <a:latin typeface="Montserrat"/>
                <a:ea typeface="Montserrat"/>
              </a:rPr>
              <a:t>2 - Team Formation and Roles</a:t>
            </a:r>
            <a:endParaRPr b="0" lang="fr-CI" sz="1210" spc="-1" strike="noStrike">
              <a:solidFill>
                <a:srgbClr val="000000"/>
              </a:solidFill>
              <a:latin typeface="Arial"/>
            </a:endParaRPr>
          </a:p>
          <a:p>
            <a:pPr marL="457200" algn="just">
              <a:lnSpc>
                <a:spcPts val="1352"/>
              </a:lnSpc>
              <a:spcBef>
                <a:spcPts val="366"/>
              </a:spcBef>
            </a:pPr>
            <a:r>
              <a:rPr b="0" lang="en-US" sz="960" spc="-1" strike="noStrike">
                <a:solidFill>
                  <a:srgbClr val="000000"/>
                </a:solidFill>
                <a:latin typeface="Montserrat"/>
                <a:ea typeface="Montserrat"/>
              </a:rPr>
              <a:t>Assemble a team with expertise in areas like NLP, machine learning, software development, and potentially user experience (UX) design. </a:t>
            </a:r>
            <a:endParaRPr b="0" lang="fr-CI" sz="960" spc="-1" strike="noStrike">
              <a:solidFill>
                <a:srgbClr val="000000"/>
              </a:solidFill>
              <a:latin typeface="Arial"/>
            </a:endParaRPr>
          </a:p>
          <a:p>
            <a:pPr marL="457200" algn="just">
              <a:lnSpc>
                <a:spcPts val="1352"/>
              </a:lnSpc>
              <a:spcBef>
                <a:spcPts val="366"/>
              </a:spcBef>
            </a:pPr>
            <a:r>
              <a:rPr b="0" lang="en-US" sz="960" spc="-1" strike="noStrike">
                <a:solidFill>
                  <a:srgbClr val="000000"/>
                </a:solidFill>
                <a:latin typeface="Montserrat"/>
                <a:ea typeface="Montserrat"/>
              </a:rPr>
              <a:t>Assign roles and responsibilities for each team member, ensuring clear ownership of tasks.</a:t>
            </a:r>
            <a:r>
              <a:rPr b="0" lang="en-US" sz="960" spc="-1" strike="noStrike">
                <a:solidFill>
                  <a:srgbClr val="5a5a4c"/>
                </a:solidFill>
                <a:latin typeface="Montserrat"/>
                <a:ea typeface="Montserrat"/>
              </a:rPr>
              <a:t> </a:t>
            </a:r>
            <a:endParaRPr b="0" lang="fr-CI" sz="960" spc="-1" strike="noStrike">
              <a:solidFill>
                <a:srgbClr val="000000"/>
              </a:solidFill>
              <a:latin typeface="Arial"/>
            </a:endParaRPr>
          </a:p>
          <a:p>
            <a:pPr marL="243000" indent="-243000">
              <a:lnSpc>
                <a:spcPts val="1525"/>
              </a:lnSpc>
              <a:spcBef>
                <a:spcPts val="1395"/>
              </a:spcBef>
              <a:buClr>
                <a:srgbClr val="2a2921"/>
              </a:buClr>
              <a:buFont typeface="Symbol" charset="2"/>
              <a:buChar char=""/>
            </a:pPr>
            <a:r>
              <a:rPr b="0" lang="en-US" sz="1210" spc="-1" strike="noStrike">
                <a:solidFill>
                  <a:srgbClr val="2a2921"/>
                </a:solidFill>
                <a:latin typeface="Montserrat"/>
                <a:ea typeface="Montserrat"/>
              </a:rPr>
              <a:t>4 - Data Collection and Preparation</a:t>
            </a:r>
            <a:endParaRPr b="0" lang="fr-CI" sz="1210" spc="-1" strike="noStrike">
              <a:solidFill>
                <a:srgbClr val="000000"/>
              </a:solidFill>
              <a:latin typeface="Arial"/>
            </a:endParaRPr>
          </a:p>
          <a:p>
            <a:pPr marL="457200" algn="just">
              <a:lnSpc>
                <a:spcPts val="1352"/>
              </a:lnSpc>
              <a:spcBef>
                <a:spcPts val="366"/>
              </a:spcBef>
            </a:pPr>
            <a:r>
              <a:rPr b="0" lang="en-US" sz="960" spc="-1" strike="noStrike">
                <a:solidFill>
                  <a:srgbClr val="000000"/>
                </a:solidFill>
                <a:latin typeface="Montserrat"/>
                <a:ea typeface="Montserrat"/>
              </a:rPr>
              <a:t>Gather relevant data for training NexTalk's NLP and machine learning models. This could include text data like FAQs, customer service transcripts, or dialogue examples.</a:t>
            </a:r>
            <a:endParaRPr b="0" lang="fr-CI" sz="960" spc="-1" strike="noStrike">
              <a:solidFill>
                <a:srgbClr val="000000"/>
              </a:solidFill>
              <a:latin typeface="Arial"/>
            </a:endParaRPr>
          </a:p>
          <a:p>
            <a:pPr marL="243000" indent="-243000">
              <a:lnSpc>
                <a:spcPts val="1525"/>
              </a:lnSpc>
              <a:spcBef>
                <a:spcPts val="1395"/>
              </a:spcBef>
              <a:buClr>
                <a:srgbClr val="2a2921"/>
              </a:buClr>
              <a:buFont typeface="Symbol" charset="2"/>
              <a:buChar char=""/>
            </a:pPr>
            <a:r>
              <a:rPr b="0" lang="en-US" sz="1210" spc="-1" strike="noStrike">
                <a:solidFill>
                  <a:srgbClr val="2a2921"/>
                </a:solidFill>
                <a:latin typeface="Montserrat"/>
                <a:ea typeface="Montserrat"/>
              </a:rPr>
              <a:t>6 - Deployment and Launch</a:t>
            </a:r>
            <a:endParaRPr b="0" lang="fr-CI" sz="1210" spc="-1" strike="noStrike">
              <a:solidFill>
                <a:srgbClr val="000000"/>
              </a:solidFill>
              <a:latin typeface="Arial"/>
            </a:endParaRPr>
          </a:p>
          <a:p>
            <a:pPr marL="457200" algn="just">
              <a:lnSpc>
                <a:spcPts val="1352"/>
              </a:lnSpc>
              <a:spcBef>
                <a:spcPts val="366"/>
              </a:spcBef>
            </a:pPr>
            <a:r>
              <a:rPr b="0" lang="en-US" sz="960" spc="-1" strike="noStrike">
                <a:solidFill>
                  <a:srgbClr val="000000"/>
                </a:solidFill>
                <a:latin typeface="Montserrat"/>
                <a:ea typeface="Montserrat"/>
              </a:rPr>
              <a:t>Develop a launch strategy to create awareness and encourage users to interact with NexTalk. </a:t>
            </a:r>
            <a:endParaRPr b="0" lang="fr-CI" sz="960" spc="-1" strike="noStrike">
              <a:solidFill>
                <a:srgbClr val="000000"/>
              </a:solidFill>
              <a:latin typeface="Arial"/>
            </a:endParaRPr>
          </a:p>
        </p:txBody>
      </p:sp>
      <p:sp>
        <p:nvSpPr>
          <p:cNvPr id="82" name="Object 7"/>
          <p:cNvSpPr/>
          <p:nvPr/>
        </p:nvSpPr>
        <p:spPr>
          <a:xfrm>
            <a:off x="0" y="5770800"/>
            <a:ext cx="12188520" cy="1085040"/>
          </a:xfrm>
          <a:prstGeom prst="rect">
            <a:avLst/>
          </a:prstGeom>
          <a:solidFill>
            <a:srgbClr val="f5f5f5"/>
          </a:solidFill>
          <a:ln w="0">
            <a:noFill/>
          </a:ln>
        </p:spPr>
        <p:style>
          <a:lnRef idx="0"/>
          <a:fillRef idx="0"/>
          <a:effectRef idx="0"/>
          <a:fontRef idx="minor"/>
        </p:style>
        <p:txBody>
          <a:bodyPr lIns="90000" rIns="90000" tIns="45000" bIns="45000" anchor="t">
            <a:noAutofit/>
          </a:bodyPr>
          <a:p>
            <a:endParaRPr b="0" lang="fr-CI"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 name="Object 1"/>
          <p:cNvSpPr/>
          <p:nvPr/>
        </p:nvSpPr>
        <p:spPr>
          <a:xfrm>
            <a:off x="476280" y="2207880"/>
            <a:ext cx="3100320" cy="815400"/>
          </a:xfrm>
          <a:prstGeom prst="rect">
            <a:avLst/>
          </a:prstGeom>
          <a:noFill/>
          <a:ln w="0">
            <a:noFill/>
          </a:ln>
        </p:spPr>
        <p:style>
          <a:lnRef idx="0"/>
          <a:fillRef idx="0"/>
          <a:effectRef idx="0"/>
          <a:fontRef idx="minor"/>
        </p:style>
        <p:txBody>
          <a:bodyPr lIns="0" rIns="0" tIns="0" bIns="0" anchor="t">
            <a:noAutofit/>
          </a:bodyPr>
          <a:p>
            <a:pPr>
              <a:lnSpc>
                <a:spcPts val="3212"/>
              </a:lnSpc>
              <a:spcBef>
                <a:spcPts val="714"/>
              </a:spcBef>
            </a:pPr>
            <a:r>
              <a:rPr b="0" lang="en-US" sz="2550" spc="-1" strike="noStrike">
                <a:solidFill>
                  <a:srgbClr val="2a2921"/>
                </a:solidFill>
                <a:latin typeface="Montserrat"/>
                <a:ea typeface="Montserrat"/>
              </a:rPr>
              <a:t>IV. FONCTIONAL REQUIREMENTS</a:t>
            </a:r>
            <a:endParaRPr b="0" lang="fr-CI" sz="2550" spc="-1" strike="noStrike">
              <a:solidFill>
                <a:srgbClr val="000000"/>
              </a:solidFill>
              <a:latin typeface="Arial"/>
            </a:endParaRPr>
          </a:p>
        </p:txBody>
      </p:sp>
      <p:sp>
        <p:nvSpPr>
          <p:cNvPr id="84" name="Object 2"/>
          <p:cNvSpPr/>
          <p:nvPr/>
        </p:nvSpPr>
        <p:spPr>
          <a:xfrm>
            <a:off x="476280" y="3094920"/>
            <a:ext cx="3142080" cy="1866240"/>
          </a:xfrm>
          <a:prstGeom prst="rect">
            <a:avLst/>
          </a:prstGeom>
          <a:noFill/>
          <a:ln w="0">
            <a:noFill/>
          </a:ln>
        </p:spPr>
        <p:style>
          <a:lnRef idx="0"/>
          <a:fillRef idx="0"/>
          <a:effectRef idx="0"/>
          <a:fontRef idx="minor"/>
        </p:style>
        <p:txBody>
          <a:bodyPr lIns="0" rIns="0" tIns="0" bIns="0" anchor="t">
            <a:noAutofit/>
          </a:bodyPr>
          <a:p>
            <a:pPr algn="just">
              <a:lnSpc>
                <a:spcPts val="2100"/>
              </a:lnSpc>
              <a:spcBef>
                <a:spcPts val="550"/>
              </a:spcBef>
            </a:pPr>
            <a:r>
              <a:rPr b="0" lang="en-US" sz="1500" spc="-1" strike="noStrike">
                <a:solidFill>
                  <a:srgbClr val="000000"/>
                </a:solidFill>
                <a:latin typeface="Montserrat"/>
                <a:ea typeface="Montserrat"/>
              </a:rPr>
              <a:t>Functional requirements define the specific tasks and functionalities NexTalk, the chatbot, must perform to meet its intended purpose. Here's a breakdown of key elements to consider:</a:t>
            </a:r>
            <a:endParaRPr b="0" lang="fr-CI" sz="1500" spc="-1" strike="noStrike">
              <a:solidFill>
                <a:srgbClr val="000000"/>
              </a:solidFill>
              <a:latin typeface="Arial"/>
            </a:endParaRPr>
          </a:p>
        </p:txBody>
      </p:sp>
      <p:pic>
        <p:nvPicPr>
          <p:cNvPr id="85" name="Object 3" descr="preencoded.png"/>
          <p:cNvPicPr/>
          <p:nvPr/>
        </p:nvPicPr>
        <p:blipFill>
          <a:blip r:embed="rId1"/>
          <a:srcRect l="37800" t="0" r="37800" b="0"/>
          <a:stretch/>
        </p:blipFill>
        <p:spPr>
          <a:xfrm>
            <a:off x="4285080" y="476280"/>
            <a:ext cx="2161440" cy="5903640"/>
          </a:xfrm>
          <a:prstGeom prst="rect">
            <a:avLst/>
          </a:prstGeom>
          <a:ln w="0">
            <a:noFill/>
          </a:ln>
        </p:spPr>
      </p:pic>
      <p:sp>
        <p:nvSpPr>
          <p:cNvPr id="86" name="Object 4"/>
          <p:cNvSpPr/>
          <p:nvPr/>
        </p:nvSpPr>
        <p:spPr>
          <a:xfrm>
            <a:off x="6922800" y="2457000"/>
            <a:ext cx="5268600" cy="1942200"/>
          </a:xfrm>
          <a:prstGeom prst="rect">
            <a:avLst/>
          </a:prstGeom>
          <a:noFill/>
          <a:ln w="0">
            <a:noFill/>
          </a:ln>
        </p:spPr>
        <p:style>
          <a:lnRef idx="0"/>
          <a:fillRef idx="0"/>
          <a:effectRef idx="0"/>
          <a:fontRef idx="minor"/>
        </p:style>
        <p:txBody>
          <a:bodyPr lIns="0" rIns="0" tIns="0" bIns="0" anchor="t">
            <a:noAutofit/>
          </a:bodyPr>
          <a:p>
            <a:pPr marL="243000" indent="-243000">
              <a:lnSpc>
                <a:spcPts val="2100"/>
              </a:lnSpc>
              <a:buClr>
                <a:srgbClr val="5a5a4c"/>
              </a:buClr>
              <a:buFont typeface="Arial"/>
              <a:buAutoNum type="arabicPeriod"/>
            </a:pPr>
            <a:r>
              <a:rPr b="0" lang="en-US" sz="1500" spc="-1" strike="noStrike">
                <a:solidFill>
                  <a:srgbClr val="000000"/>
                </a:solidFill>
                <a:latin typeface="Montserrat"/>
                <a:ea typeface="Montserrat"/>
              </a:rPr>
              <a:t>User Input and Understanding</a:t>
            </a:r>
            <a:endParaRPr b="0" lang="fr-CI" sz="1500" spc="-1" strike="noStrike">
              <a:solidFill>
                <a:srgbClr val="000000"/>
              </a:solidFill>
              <a:latin typeface="Arial"/>
            </a:endParaRPr>
          </a:p>
          <a:p>
            <a:pPr marL="243000" indent="-243000">
              <a:lnSpc>
                <a:spcPts val="2100"/>
              </a:lnSpc>
              <a:spcBef>
                <a:spcPts val="1176"/>
              </a:spcBef>
              <a:buClr>
                <a:srgbClr val="5a5a4c"/>
              </a:buClr>
              <a:buFont typeface="Arial"/>
              <a:buAutoNum type="arabicPeriod"/>
            </a:pPr>
            <a:r>
              <a:rPr b="0" lang="en-US" sz="1500" spc="-1" strike="noStrike">
                <a:solidFill>
                  <a:srgbClr val="000000"/>
                </a:solidFill>
                <a:latin typeface="Montserrat"/>
                <a:ea typeface="Montserrat"/>
              </a:rPr>
              <a:t>Dialogue Management</a:t>
            </a:r>
            <a:endParaRPr b="0" lang="fr-CI" sz="1500" spc="-1" strike="noStrike">
              <a:solidFill>
                <a:srgbClr val="000000"/>
              </a:solidFill>
              <a:latin typeface="Arial"/>
            </a:endParaRPr>
          </a:p>
          <a:p>
            <a:pPr marL="243000" indent="-243000">
              <a:lnSpc>
                <a:spcPts val="2100"/>
              </a:lnSpc>
              <a:spcBef>
                <a:spcPts val="1176"/>
              </a:spcBef>
              <a:buClr>
                <a:srgbClr val="5a5a4c"/>
              </a:buClr>
              <a:buFont typeface="Arial"/>
              <a:buAutoNum type="arabicPeriod"/>
            </a:pPr>
            <a:r>
              <a:rPr b="0" lang="en-US" sz="1500" spc="-1" strike="noStrike">
                <a:solidFill>
                  <a:srgbClr val="000000"/>
                </a:solidFill>
                <a:latin typeface="Montserrat"/>
                <a:ea typeface="Montserrat"/>
              </a:rPr>
              <a:t>Core Functionalities</a:t>
            </a:r>
            <a:endParaRPr b="0" lang="fr-CI" sz="1500" spc="-1" strike="noStrike">
              <a:solidFill>
                <a:srgbClr val="000000"/>
              </a:solidFill>
              <a:latin typeface="Arial"/>
            </a:endParaRPr>
          </a:p>
          <a:p>
            <a:pPr marL="243000" indent="-243000">
              <a:lnSpc>
                <a:spcPts val="2100"/>
              </a:lnSpc>
              <a:spcBef>
                <a:spcPts val="1176"/>
              </a:spcBef>
              <a:buClr>
                <a:srgbClr val="5a5a4c"/>
              </a:buClr>
              <a:buFont typeface="Arial"/>
              <a:buAutoNum type="arabicPeriod"/>
            </a:pPr>
            <a:r>
              <a:rPr b="0" lang="en-US" sz="1500" spc="-1" strike="noStrike">
                <a:solidFill>
                  <a:srgbClr val="000000"/>
                </a:solidFill>
                <a:latin typeface="Montserrat"/>
                <a:ea typeface="Montserrat"/>
              </a:rPr>
              <a:t>Output and User Experience</a:t>
            </a:r>
            <a:endParaRPr b="0" lang="fr-CI" sz="1500" spc="-1" strike="noStrike">
              <a:solidFill>
                <a:srgbClr val="000000"/>
              </a:solidFill>
              <a:latin typeface="Arial"/>
            </a:endParaRPr>
          </a:p>
          <a:p>
            <a:pPr marL="243000" indent="-243000">
              <a:lnSpc>
                <a:spcPts val="2100"/>
              </a:lnSpc>
              <a:spcBef>
                <a:spcPts val="1176"/>
              </a:spcBef>
              <a:buClr>
                <a:srgbClr val="5a5a4c"/>
              </a:buClr>
              <a:buFont typeface="Arial"/>
              <a:buAutoNum type="arabicPeriod"/>
            </a:pPr>
            <a:r>
              <a:rPr b="0" lang="en-US" sz="1500" spc="-1" strike="noStrike">
                <a:solidFill>
                  <a:srgbClr val="000000"/>
                </a:solidFill>
                <a:latin typeface="Montserrat"/>
                <a:ea typeface="Montserrat"/>
              </a:rPr>
              <a:t>Additional Functionalities (Optional)</a:t>
            </a:r>
            <a:endParaRPr b="0" lang="fr-CI"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Object 1"/>
          <p:cNvSpPr/>
          <p:nvPr/>
        </p:nvSpPr>
        <p:spPr>
          <a:xfrm>
            <a:off x="0" y="362880"/>
            <a:ext cx="12188520" cy="509400"/>
          </a:xfrm>
          <a:prstGeom prst="rect">
            <a:avLst/>
          </a:prstGeom>
          <a:noFill/>
          <a:ln w="0">
            <a:noFill/>
          </a:ln>
        </p:spPr>
        <p:style>
          <a:lnRef idx="0"/>
          <a:fillRef idx="0"/>
          <a:effectRef idx="0"/>
          <a:fontRef idx="minor"/>
        </p:style>
        <p:txBody>
          <a:bodyPr lIns="0" rIns="0" tIns="0" bIns="0" anchor="t">
            <a:noAutofit/>
          </a:bodyPr>
          <a:p>
            <a:pPr algn="ctr">
              <a:lnSpc>
                <a:spcPts val="4017"/>
              </a:lnSpc>
            </a:pPr>
            <a:r>
              <a:rPr b="0" lang="en-US" sz="3190" spc="-1" strike="noStrike">
                <a:solidFill>
                  <a:srgbClr val="2a2921"/>
                </a:solidFill>
                <a:latin typeface="Montserrat"/>
                <a:ea typeface="Montserrat"/>
              </a:rPr>
              <a:t>       </a:t>
            </a:r>
            <a:r>
              <a:rPr b="0" lang="en-US" sz="3190" spc="-1" strike="noStrike">
                <a:solidFill>
                  <a:srgbClr val="2a2921"/>
                </a:solidFill>
                <a:latin typeface="Montserrat"/>
                <a:ea typeface="Montserrat"/>
              </a:rPr>
              <a:t>FLOWCHART</a:t>
            </a:r>
            <a:endParaRPr b="0" lang="fr-CI" sz="3190" spc="-1" strike="noStrike">
              <a:solidFill>
                <a:srgbClr val="000000"/>
              </a:solidFill>
              <a:latin typeface="Arial"/>
            </a:endParaRPr>
          </a:p>
        </p:txBody>
      </p:sp>
      <p:pic>
        <p:nvPicPr>
          <p:cNvPr id="88" name="Object 2" descr="preencoded.png"/>
          <p:cNvPicPr/>
          <p:nvPr/>
        </p:nvPicPr>
        <p:blipFill>
          <a:blip r:embed="rId1"/>
          <a:stretch/>
        </p:blipFill>
        <p:spPr>
          <a:xfrm>
            <a:off x="2609280" y="894960"/>
            <a:ext cx="7674120" cy="55789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9" name="Object 1"/>
          <p:cNvSpPr/>
          <p:nvPr/>
        </p:nvSpPr>
        <p:spPr>
          <a:xfrm>
            <a:off x="0" y="362880"/>
            <a:ext cx="12188520" cy="509400"/>
          </a:xfrm>
          <a:prstGeom prst="rect">
            <a:avLst/>
          </a:prstGeom>
          <a:noFill/>
          <a:ln w="0">
            <a:noFill/>
          </a:ln>
        </p:spPr>
        <p:style>
          <a:lnRef idx="0"/>
          <a:fillRef idx="0"/>
          <a:effectRef idx="0"/>
          <a:fontRef idx="minor"/>
        </p:style>
        <p:txBody>
          <a:bodyPr lIns="0" rIns="0" tIns="0" bIns="0" anchor="t">
            <a:noAutofit/>
          </a:bodyPr>
          <a:p>
            <a:pPr algn="ctr">
              <a:lnSpc>
                <a:spcPts val="4017"/>
              </a:lnSpc>
            </a:pPr>
            <a:r>
              <a:rPr b="0" lang="en-US" sz="3190" spc="-1" strike="noStrike">
                <a:solidFill>
                  <a:srgbClr val="ffffff"/>
                </a:solidFill>
                <a:latin typeface="Montserrat"/>
                <a:ea typeface="Montserrat"/>
              </a:rPr>
              <a:t>CONCLUSION</a:t>
            </a:r>
            <a:endParaRPr b="0" lang="fr-CI" sz="3190" spc="-1" strike="noStrike">
              <a:solidFill>
                <a:srgbClr val="ffffff"/>
              </a:solidFill>
              <a:latin typeface="Arial"/>
            </a:endParaRPr>
          </a:p>
        </p:txBody>
      </p:sp>
      <p:sp>
        <p:nvSpPr>
          <p:cNvPr id="90" name="Object 2"/>
          <p:cNvSpPr/>
          <p:nvPr/>
        </p:nvSpPr>
        <p:spPr>
          <a:xfrm>
            <a:off x="476280" y="1523520"/>
            <a:ext cx="11236320" cy="4856040"/>
          </a:xfrm>
          <a:prstGeom prst="rect">
            <a:avLst/>
          </a:prstGeom>
          <a:noFill/>
          <a:ln w="25400">
            <a:solidFill>
              <a:srgbClr val="62a8bb"/>
            </a:solidFill>
            <a:miter/>
          </a:ln>
        </p:spPr>
        <p:style>
          <a:lnRef idx="0"/>
          <a:fillRef idx="0"/>
          <a:effectRef idx="0"/>
          <a:fontRef idx="minor"/>
        </p:style>
        <p:txBody>
          <a:bodyPr lIns="90000" rIns="90000" tIns="45000" bIns="45000" anchor="t">
            <a:noAutofit/>
          </a:bodyPr>
          <a:p>
            <a:endParaRPr b="0" lang="fr-CI" sz="1800" spc="-1" strike="noStrike">
              <a:solidFill>
                <a:srgbClr val="ffffff"/>
              </a:solidFill>
              <a:latin typeface="Arial"/>
            </a:endParaRPr>
          </a:p>
        </p:txBody>
      </p:sp>
      <p:sp>
        <p:nvSpPr>
          <p:cNvPr id="91" name="Object 3"/>
          <p:cNvSpPr/>
          <p:nvPr/>
        </p:nvSpPr>
        <p:spPr>
          <a:xfrm>
            <a:off x="761760" y="1682640"/>
            <a:ext cx="10758240" cy="3546000"/>
          </a:xfrm>
          <a:prstGeom prst="rect">
            <a:avLst/>
          </a:prstGeom>
          <a:noFill/>
          <a:ln w="0">
            <a:noFill/>
          </a:ln>
        </p:spPr>
        <p:style>
          <a:lnRef idx="0"/>
          <a:fillRef idx="0"/>
          <a:effectRef idx="0"/>
          <a:fontRef idx="minor"/>
        </p:style>
        <p:txBody>
          <a:bodyPr lIns="0" rIns="0" tIns="0" bIns="0" anchor="t">
            <a:noAutofit/>
          </a:bodyPr>
          <a:p>
            <a:pPr algn="just">
              <a:lnSpc>
                <a:spcPts val="3991"/>
              </a:lnSpc>
            </a:pPr>
            <a:r>
              <a:rPr b="0" lang="en-US" sz="2850" spc="-1" strike="noStrike">
                <a:solidFill>
                  <a:srgbClr val="ffffff">
                    <a:alpha val="90000"/>
                  </a:srgbClr>
                </a:solidFill>
                <a:latin typeface="Montserrat"/>
                <a:ea typeface="Montserrat"/>
              </a:rPr>
              <a:t>NexTalk has the potential to bridge the gap between humans and technology, fostering natural and informative interactions. </a:t>
            </a:r>
            <a:endParaRPr b="0" lang="fr-CI" sz="2850" spc="-1" strike="noStrike">
              <a:solidFill>
                <a:srgbClr val="ffffff"/>
              </a:solidFill>
              <a:latin typeface="Arial"/>
            </a:endParaRPr>
          </a:p>
          <a:p>
            <a:pPr algn="just">
              <a:lnSpc>
                <a:spcPts val="3991"/>
              </a:lnSpc>
            </a:pPr>
            <a:r>
              <a:rPr b="0" lang="en-US" sz="2850" spc="-1" strike="noStrike">
                <a:solidFill>
                  <a:srgbClr val="ffffff">
                    <a:alpha val="90000"/>
                  </a:srgbClr>
                </a:solidFill>
                <a:latin typeface="Montserrat"/>
                <a:ea typeface="Montserrat"/>
              </a:rPr>
              <a:t>By following a well-defined development process and embracing continuous improvement, NexTalk can become a valuable asset for users seeking information, completing tasks, and interacting with the world around them.</a:t>
            </a:r>
            <a:endParaRPr b="0" lang="fr-CI" sz="285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Object 1"/>
          <p:cNvSpPr/>
          <p:nvPr/>
        </p:nvSpPr>
        <p:spPr>
          <a:xfrm>
            <a:off x="0" y="0"/>
            <a:ext cx="12198240" cy="6865560"/>
          </a:xfrm>
          <a:prstGeom prst="rect">
            <a:avLst/>
          </a:prstGeom>
          <a:solidFill>
            <a:srgbClr val="62a8bb"/>
          </a:solidFill>
          <a:ln w="0">
            <a:noFill/>
          </a:ln>
        </p:spPr>
        <p:style>
          <a:lnRef idx="0"/>
          <a:fillRef idx="0"/>
          <a:effectRef idx="0"/>
          <a:fontRef idx="minor"/>
        </p:style>
        <p:txBody>
          <a:bodyPr lIns="90000" rIns="90000" tIns="45000" bIns="45000" anchor="t">
            <a:noAutofit/>
          </a:bodyPr>
          <a:p>
            <a:endParaRPr b="0" lang="fr-CI" sz="1800" spc="-1" strike="noStrike">
              <a:solidFill>
                <a:srgbClr val="000000"/>
              </a:solidFill>
              <a:latin typeface="Arial"/>
            </a:endParaRPr>
          </a:p>
        </p:txBody>
      </p:sp>
      <p:pic>
        <p:nvPicPr>
          <p:cNvPr id="93" name="Object 2" descr="preencoded.png"/>
          <p:cNvPicPr/>
          <p:nvPr/>
        </p:nvPicPr>
        <p:blipFill>
          <a:blip r:embed="rId1"/>
          <a:srcRect l="42" t="0" r="42" b="0"/>
          <a:stretch/>
        </p:blipFill>
        <p:spPr>
          <a:xfrm>
            <a:off x="0" y="0"/>
            <a:ext cx="12198240" cy="68655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TotalTime>
  <Application>LibreOffice/7.5.0.3$Windows_X86_64 LibreOffice_project/c21113d003cd3efa8c53188764377a8272d9d6de</Application>
  <AppVersion>15.0000</AppVersion>
  <Words>0</Words>
  <Paragraphs>0</Paragraphs>
  <Company>Beautiful.ai</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2024-05-11T08:52:12Z</dcterms:created>
  <dc:creator>Bi Modeste Tian</dc:creator>
  <dc:description/>
  <dc:language>fr-CI</dc:language>
  <cp:lastModifiedBy/>
  <dcterms:modified xsi:type="dcterms:W3CDTF">2024-05-11T12:28:12Z</dcterms:modified>
  <cp:revision>2</cp:revision>
  <dc:subject>NexTalk The AI Chatbot Revolution</dc:subject>
  <dc:title>NexTalk The AI Chatbot Revolution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vt:lpwstr>
  </property>
  <property fmtid="{D5CDD505-2E9C-101B-9397-08002B2CF9AE}" pid="4" name="Slides">
    <vt:i4>10</vt:i4>
  </property>
</Properties>
</file>